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0" d="100"/>
          <a:sy n="70" d="100"/>
        </p:scale>
        <p:origin x="70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D4CBA2A-131F-4E16-A123-7E94EF60BAF5}" type="datetimeFigureOut">
              <a:rPr lang="ru-RU" smtClean="0"/>
              <a:t>07.12.2020</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FA92D6E-B5E2-4452-AE8E-459E0F53E7E1}" type="slidenum">
              <a:rPr lang="ru-RU" smtClean="0"/>
              <a:t>‹#›</a:t>
            </a:fld>
            <a:endParaRPr lang="ru-RU"/>
          </a:p>
        </p:txBody>
      </p:sp>
    </p:spTree>
    <p:extLst>
      <p:ext uri="{BB962C8B-B14F-4D97-AF65-F5344CB8AC3E}">
        <p14:creationId xmlns:p14="http://schemas.microsoft.com/office/powerpoint/2010/main" val="11233673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0FA92D6E-B5E2-4452-AE8E-459E0F53E7E1}" type="slidenum">
              <a:rPr lang="ru-RU" smtClean="0"/>
              <a:t>15</a:t>
            </a:fld>
            <a:endParaRPr lang="ru-RU"/>
          </a:p>
        </p:txBody>
      </p:sp>
    </p:spTree>
    <p:extLst>
      <p:ext uri="{BB962C8B-B14F-4D97-AF65-F5344CB8AC3E}">
        <p14:creationId xmlns:p14="http://schemas.microsoft.com/office/powerpoint/2010/main" val="1676739966"/>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ru-RU" smtClean="0"/>
              <a:t>Образец заголовка</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A88C438A-E668-4FC3-8FD2-953C89D4B6C1}" type="datetimeFigureOut">
              <a:rPr lang="ru-RU" smtClean="0"/>
              <a:t>07.12.2020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AA06879D-8244-4A0B-973C-2FF22E7DC771}" type="slidenum">
              <a:rPr lang="ru-RU" smtClean="0"/>
              <a:t>‹#›</a:t>
            </a:fld>
            <a:endParaRPr lang="ru-RU"/>
          </a:p>
        </p:txBody>
      </p:sp>
    </p:spTree>
    <p:extLst>
      <p:ext uri="{BB962C8B-B14F-4D97-AF65-F5344CB8AC3E}">
        <p14:creationId xmlns:p14="http://schemas.microsoft.com/office/powerpoint/2010/main" val="21977419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A88C438A-E668-4FC3-8FD2-953C89D4B6C1}" type="datetimeFigureOut">
              <a:rPr lang="ru-RU" smtClean="0"/>
              <a:t>07.12.2020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A06879D-8244-4A0B-973C-2FF22E7DC771}" type="slidenum">
              <a:rPr lang="ru-RU" smtClean="0"/>
              <a:t>‹#›</a:t>
            </a:fld>
            <a:endParaRPr lang="ru-RU"/>
          </a:p>
        </p:txBody>
      </p:sp>
    </p:spTree>
    <p:extLst>
      <p:ext uri="{BB962C8B-B14F-4D97-AF65-F5344CB8AC3E}">
        <p14:creationId xmlns:p14="http://schemas.microsoft.com/office/powerpoint/2010/main" val="22738653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A88C438A-E668-4FC3-8FD2-953C89D4B6C1}" type="datetimeFigureOut">
              <a:rPr lang="ru-RU" smtClean="0"/>
              <a:t>07.12.2020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A06879D-8244-4A0B-973C-2FF22E7DC771}" type="slidenum">
              <a:rPr lang="ru-RU" smtClean="0"/>
              <a:t>‹#›</a:t>
            </a:fld>
            <a:endParaRPr lang="ru-RU"/>
          </a:p>
        </p:txBody>
      </p:sp>
    </p:spTree>
    <p:extLst>
      <p:ext uri="{BB962C8B-B14F-4D97-AF65-F5344CB8AC3E}">
        <p14:creationId xmlns:p14="http://schemas.microsoft.com/office/powerpoint/2010/main" val="6704519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A88C438A-E668-4FC3-8FD2-953C89D4B6C1}" type="datetimeFigureOut">
              <a:rPr lang="ru-RU" smtClean="0"/>
              <a:t>07.12.2020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A06879D-8244-4A0B-973C-2FF22E7DC771}" type="slidenum">
              <a:rPr lang="ru-RU" smtClean="0"/>
              <a:t>‹#›</a:t>
            </a:fld>
            <a:endParaRPr lang="ru-RU"/>
          </a:p>
        </p:txBody>
      </p:sp>
    </p:spTree>
    <p:extLst>
      <p:ext uri="{BB962C8B-B14F-4D97-AF65-F5344CB8AC3E}">
        <p14:creationId xmlns:p14="http://schemas.microsoft.com/office/powerpoint/2010/main" val="23030307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ru-RU" smtClean="0"/>
              <a:t>Образец заголовка</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a:xfrm>
            <a:off x="8593667" y="6272784"/>
            <a:ext cx="2644309" cy="365125"/>
          </a:xfrm>
        </p:spPr>
        <p:txBody>
          <a:bodyPr/>
          <a:lstStyle/>
          <a:p>
            <a:fld id="{A88C438A-E668-4FC3-8FD2-953C89D4B6C1}" type="datetimeFigureOut">
              <a:rPr lang="ru-RU" smtClean="0"/>
              <a:t>07.12.2020</a:t>
            </a:fld>
            <a:endParaRPr lang="ru-RU"/>
          </a:p>
        </p:txBody>
      </p:sp>
      <p:sp>
        <p:nvSpPr>
          <p:cNvPr id="5" name="Footer Placeholder 4"/>
          <p:cNvSpPr>
            <a:spLocks noGrp="1"/>
          </p:cNvSpPr>
          <p:nvPr>
            <p:ph type="ftr" sz="quarter" idx="11"/>
          </p:nvPr>
        </p:nvSpPr>
        <p:spPr>
          <a:xfrm>
            <a:off x="2182708" y="6272784"/>
            <a:ext cx="6327648" cy="365125"/>
          </a:xfrm>
        </p:spPr>
        <p:txBody>
          <a:bodyPr/>
          <a:lstStyle/>
          <a:p>
            <a:endParaRPr lang="ru-RU"/>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AA06879D-8244-4A0B-973C-2FF22E7DC771}" type="slidenum">
              <a:rPr lang="ru-RU" smtClean="0"/>
              <a:t>‹#›</a:t>
            </a:fld>
            <a:endParaRPr lang="ru-RU"/>
          </a:p>
        </p:txBody>
      </p:sp>
    </p:spTree>
    <p:extLst>
      <p:ext uri="{BB962C8B-B14F-4D97-AF65-F5344CB8AC3E}">
        <p14:creationId xmlns:p14="http://schemas.microsoft.com/office/powerpoint/2010/main" val="33193635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A88C438A-E668-4FC3-8FD2-953C89D4B6C1}" type="datetimeFigureOut">
              <a:rPr lang="ru-RU" smtClean="0"/>
              <a:t>07.12.2020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A06879D-8244-4A0B-973C-2FF22E7DC771}" type="slidenum">
              <a:rPr lang="ru-RU" smtClean="0"/>
              <a:t>‹#›</a:t>
            </a:fld>
            <a:endParaRPr lang="ru-RU"/>
          </a:p>
        </p:txBody>
      </p:sp>
    </p:spTree>
    <p:extLst>
      <p:ext uri="{BB962C8B-B14F-4D97-AF65-F5344CB8AC3E}">
        <p14:creationId xmlns:p14="http://schemas.microsoft.com/office/powerpoint/2010/main" val="18933017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A88C438A-E668-4FC3-8FD2-953C89D4B6C1}" type="datetimeFigureOut">
              <a:rPr lang="ru-RU" smtClean="0"/>
              <a:t>07.12.2020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AA06879D-8244-4A0B-973C-2FF22E7DC771}" type="slidenum">
              <a:rPr lang="ru-RU" smtClean="0"/>
              <a:t>‹#›</a:t>
            </a:fld>
            <a:endParaRPr lang="ru-RU"/>
          </a:p>
        </p:txBody>
      </p:sp>
    </p:spTree>
    <p:extLst>
      <p:ext uri="{BB962C8B-B14F-4D97-AF65-F5344CB8AC3E}">
        <p14:creationId xmlns:p14="http://schemas.microsoft.com/office/powerpoint/2010/main" val="2810182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A88C438A-E668-4FC3-8FD2-953C89D4B6C1}" type="datetimeFigureOut">
              <a:rPr lang="ru-RU" smtClean="0"/>
              <a:t>07.12.2020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AA06879D-8244-4A0B-973C-2FF22E7DC771}" type="slidenum">
              <a:rPr lang="ru-RU" smtClean="0"/>
              <a:t>‹#›</a:t>
            </a:fld>
            <a:endParaRPr lang="ru-RU"/>
          </a:p>
        </p:txBody>
      </p:sp>
    </p:spTree>
    <p:extLst>
      <p:ext uri="{BB962C8B-B14F-4D97-AF65-F5344CB8AC3E}">
        <p14:creationId xmlns:p14="http://schemas.microsoft.com/office/powerpoint/2010/main" val="23675384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8C438A-E668-4FC3-8FD2-953C89D4B6C1}" type="datetimeFigureOut">
              <a:rPr lang="ru-RU" smtClean="0"/>
              <a:t>07.12.2020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AA06879D-8244-4A0B-973C-2FF22E7DC771}" type="slidenum">
              <a:rPr lang="ru-RU" smtClean="0"/>
              <a:t>‹#›</a:t>
            </a:fld>
            <a:endParaRPr lang="ru-RU"/>
          </a:p>
        </p:txBody>
      </p:sp>
    </p:spTree>
    <p:extLst>
      <p:ext uri="{BB962C8B-B14F-4D97-AF65-F5344CB8AC3E}">
        <p14:creationId xmlns:p14="http://schemas.microsoft.com/office/powerpoint/2010/main" val="38920962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ru-RU" smtClean="0"/>
              <a:t>Образец заголовка</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A88C438A-E668-4FC3-8FD2-953C89D4B6C1}" type="datetimeFigureOut">
              <a:rPr lang="ru-RU" smtClean="0"/>
              <a:t>07.12.2020</a:t>
            </a:fld>
            <a:endParaRPr lang="ru-RU"/>
          </a:p>
        </p:txBody>
      </p:sp>
      <p:sp>
        <p:nvSpPr>
          <p:cNvPr id="6" name="Footer Placeholder 5"/>
          <p:cNvSpPr>
            <a:spLocks noGrp="1"/>
          </p:cNvSpPr>
          <p:nvPr>
            <p:ph type="ftr" sz="quarter" idx="11"/>
          </p:nvPr>
        </p:nvSpPr>
        <p:spPr/>
        <p:txBody>
          <a:bodyPr/>
          <a:lstStyle/>
          <a:p>
            <a:endParaRPr lang="ru-RU"/>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AA06879D-8244-4A0B-973C-2FF22E7DC771}" type="slidenum">
              <a:rPr lang="ru-RU" smtClean="0"/>
              <a:t>‹#›</a:t>
            </a:fld>
            <a:endParaRPr lang="ru-RU"/>
          </a:p>
        </p:txBody>
      </p:sp>
    </p:spTree>
    <p:extLst>
      <p:ext uri="{BB962C8B-B14F-4D97-AF65-F5344CB8AC3E}">
        <p14:creationId xmlns:p14="http://schemas.microsoft.com/office/powerpoint/2010/main" val="23051948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A88C438A-E668-4FC3-8FD2-953C89D4B6C1}" type="datetimeFigureOut">
              <a:rPr lang="ru-RU" smtClean="0"/>
              <a:t>07.12.2020</a:t>
            </a:fld>
            <a:endParaRPr lang="ru-RU"/>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AA06879D-8244-4A0B-973C-2FF22E7DC771}" type="slidenum">
              <a:rPr lang="ru-RU" smtClean="0"/>
              <a:t>‹#›</a:t>
            </a:fld>
            <a:endParaRPr lang="ru-RU"/>
          </a:p>
        </p:txBody>
      </p:sp>
    </p:spTree>
    <p:extLst>
      <p:ext uri="{BB962C8B-B14F-4D97-AF65-F5344CB8AC3E}">
        <p14:creationId xmlns:p14="http://schemas.microsoft.com/office/powerpoint/2010/main" val="1588980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A88C438A-E668-4FC3-8FD2-953C89D4B6C1}" type="datetimeFigureOut">
              <a:rPr lang="ru-RU" smtClean="0"/>
              <a:t>07.12.2020</a:t>
            </a:fld>
            <a:endParaRPr lang="ru-RU"/>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ru-RU"/>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AA06879D-8244-4A0B-973C-2FF22E7DC771}" type="slidenum">
              <a:rPr lang="ru-RU" smtClean="0"/>
              <a:t>‹#›</a:t>
            </a:fld>
            <a:endParaRPr lang="ru-RU"/>
          </a:p>
        </p:txBody>
      </p:sp>
    </p:spTree>
    <p:extLst>
      <p:ext uri="{BB962C8B-B14F-4D97-AF65-F5344CB8AC3E}">
        <p14:creationId xmlns:p14="http://schemas.microsoft.com/office/powerpoint/2010/main" val="20249146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pPr algn="ctr"/>
            <a:r>
              <a:rPr lang="ru-RU" sz="3600" b="1" dirty="0" err="1">
                <a:latin typeface="Times New Roman" panose="02020603050405020304" pitchFamily="18" charset="0"/>
                <a:cs typeface="Times New Roman" panose="02020603050405020304" pitchFamily="18" charset="0"/>
              </a:rPr>
              <a:t>Саморегуляция</a:t>
            </a:r>
            <a:r>
              <a:rPr lang="ru-RU" sz="3600" b="1" dirty="0">
                <a:latin typeface="Times New Roman" panose="02020603050405020304" pitchFamily="18" charset="0"/>
                <a:cs typeface="Times New Roman" panose="02020603050405020304" pitchFamily="18" charset="0"/>
              </a:rPr>
              <a:t> в спорте. Устранение нежелательных эмоциональных состояний.</a:t>
            </a:r>
            <a:br>
              <a:rPr lang="ru-RU" sz="3600" b="1" dirty="0">
                <a:latin typeface="Times New Roman" panose="02020603050405020304" pitchFamily="18" charset="0"/>
                <a:cs typeface="Times New Roman" panose="02020603050405020304" pitchFamily="18" charset="0"/>
              </a:rPr>
            </a:br>
            <a:r>
              <a:rPr lang="ru-RU" sz="3600" b="1" dirty="0" smtClean="0">
                <a:latin typeface="Times New Roman" panose="02020603050405020304" pitchFamily="18" charset="0"/>
                <a:cs typeface="Times New Roman" panose="02020603050405020304" pitchFamily="18" charset="0"/>
              </a:rPr>
              <a:t/>
            </a:r>
            <a:br>
              <a:rPr lang="ru-RU" sz="3600" b="1" dirty="0" smtClean="0">
                <a:latin typeface="Times New Roman" panose="02020603050405020304" pitchFamily="18" charset="0"/>
                <a:cs typeface="Times New Roman" panose="02020603050405020304" pitchFamily="18" charset="0"/>
              </a:rPr>
            </a:br>
            <a:r>
              <a:rPr lang="ru-RU" sz="3600" b="1" dirty="0" smtClean="0">
                <a:latin typeface="Times New Roman" panose="02020603050405020304" pitchFamily="18" charset="0"/>
                <a:cs typeface="Times New Roman" panose="02020603050405020304" pitchFamily="18" charset="0"/>
              </a:rPr>
              <a:t>ПСИХОЛОГИЧЕСКАЯ </a:t>
            </a:r>
            <a:r>
              <a:rPr lang="ru-RU" sz="3600" b="1" dirty="0">
                <a:latin typeface="Times New Roman" panose="02020603050405020304" pitchFamily="18" charset="0"/>
                <a:cs typeface="Times New Roman" panose="02020603050405020304" pitchFamily="18" charset="0"/>
              </a:rPr>
              <a:t>САМОРЕГУЛЯЦИЯ В СПОРТЕ (НА ПРИМЕРЕ БАСКЕТБОЛА</a:t>
            </a:r>
            <a:r>
              <a:rPr lang="ru-RU" sz="3600" b="1" dirty="0" smtClean="0">
                <a:latin typeface="Times New Roman" panose="02020603050405020304" pitchFamily="18" charset="0"/>
                <a:cs typeface="Times New Roman" panose="02020603050405020304" pitchFamily="18" charset="0"/>
              </a:rPr>
              <a:t>).</a:t>
            </a:r>
            <a:r>
              <a:rPr lang="ru-RU" sz="3600" b="1" dirty="0">
                <a:latin typeface="Times New Roman" panose="02020603050405020304" pitchFamily="18" charset="0"/>
                <a:cs typeface="Times New Roman" panose="02020603050405020304" pitchFamily="18" charset="0"/>
              </a:rPr>
              <a:t/>
            </a:r>
            <a:br>
              <a:rPr lang="ru-RU" sz="3600" b="1" dirty="0">
                <a:latin typeface="Times New Roman" panose="02020603050405020304" pitchFamily="18" charset="0"/>
                <a:cs typeface="Times New Roman" panose="02020603050405020304" pitchFamily="18" charset="0"/>
              </a:rPr>
            </a:br>
            <a:endParaRPr lang="ru-RU" sz="3600" b="1" dirty="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p:txBody>
          <a:bodyPr/>
          <a:lstStyle/>
          <a:p>
            <a:pPr algn="ctr"/>
            <a:r>
              <a:rPr lang="ru-RU" b="1" smtClean="0"/>
              <a:t>ЛЕКЦИЯ 13</a:t>
            </a:r>
            <a:endParaRPr lang="ru-RU" b="1" dirty="0"/>
          </a:p>
        </p:txBody>
      </p:sp>
    </p:spTree>
    <p:extLst>
      <p:ext uri="{BB962C8B-B14F-4D97-AF65-F5344CB8AC3E}">
        <p14:creationId xmlns:p14="http://schemas.microsoft.com/office/powerpoint/2010/main" val="10746259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07453"/>
            <a:ext cx="12192000" cy="7571303"/>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Психологическая подготовка — это система психолого-педагогических воздействий, применяемых с целью формирования и совершенствования у спортсменов психических качеств, необходимых для успешного выполнения тренировочной деятельности, подготовки к соревнованиям и достойного выступления в них. Целью психологической подготовки </a:t>
            </a:r>
            <a:r>
              <a:rPr lang="ru-RU" dirty="0" err="1" smtClean="0">
                <a:latin typeface="Times New Roman" panose="02020603050405020304" pitchFamily="18" charset="0"/>
                <a:cs typeface="Times New Roman" panose="02020603050405020304" pitchFamily="18" charset="0"/>
              </a:rPr>
              <a:t>спортсменаксоревнованию</a:t>
            </a:r>
            <a:r>
              <a:rPr lang="ru-RU" dirty="0" smtClean="0">
                <a:latin typeface="Times New Roman" panose="02020603050405020304" pitchFamily="18" charset="0"/>
                <a:cs typeface="Times New Roman" panose="02020603050405020304" pitchFamily="18" charset="0"/>
              </a:rPr>
              <a:t> является формирование у него психического состояния, при котором он сможет использовать свою готовность для реализации в соревновании максимально возможного результата и противостоять предсоревновательным и соревновательным ситуациям, оказывающим отрицательное влияние на него. Такое состояние называют состоянием психологической готовности к соревнованию. Эмоциональное состояние может измениться в любой момент при подготовке к соревнованиям: непосредственно перед стартом или в ходе соревнований. Управление своими эмоциями — дело сложное, которому надо специально учиться, овладевать приемами </a:t>
            </a:r>
            <a:r>
              <a:rPr lang="ru-RU" dirty="0" err="1" smtClean="0">
                <a:latin typeface="Times New Roman" panose="02020603050405020304" pitchFamily="18" charset="0"/>
                <a:cs typeface="Times New Roman" panose="02020603050405020304" pitchFamily="18" charset="0"/>
              </a:rPr>
              <a:t>саморегуляции</a:t>
            </a:r>
            <a:r>
              <a:rPr lang="ru-RU" dirty="0" smtClean="0">
                <a:latin typeface="Times New Roman" panose="02020603050405020304" pitchFamily="18" charset="0"/>
                <a:cs typeface="Times New Roman" panose="02020603050405020304" pitchFamily="18" charset="0"/>
              </a:rPr>
              <a:t>. Как отмечает </a:t>
            </a:r>
            <a:r>
              <a:rPr lang="ru-RU" dirty="0" err="1" smtClean="0">
                <a:latin typeface="Times New Roman" panose="02020603050405020304" pitchFamily="18" charset="0"/>
                <a:cs typeface="Times New Roman" panose="02020603050405020304" pitchFamily="18" charset="0"/>
              </a:rPr>
              <a:t>Сопов</a:t>
            </a:r>
            <a:r>
              <a:rPr lang="ru-RU" dirty="0" smtClean="0">
                <a:latin typeface="Times New Roman" panose="02020603050405020304" pitchFamily="18" charset="0"/>
                <a:cs typeface="Times New Roman" panose="02020603050405020304" pitchFamily="18" charset="0"/>
              </a:rPr>
              <a:t> В. Ф.: «Основным базовым навыком психологической </a:t>
            </a:r>
            <a:r>
              <a:rPr lang="ru-RU" dirty="0" err="1" smtClean="0">
                <a:latin typeface="Times New Roman" panose="02020603050405020304" pitchFamily="18" charset="0"/>
                <a:cs typeface="Times New Roman" panose="02020603050405020304" pitchFamily="18" charset="0"/>
              </a:rPr>
              <a:t>саморегуляции</a:t>
            </a:r>
            <a:r>
              <a:rPr lang="ru-RU" dirty="0" smtClean="0">
                <a:latin typeface="Times New Roman" panose="02020603050405020304" pitchFamily="18" charset="0"/>
                <a:cs typeface="Times New Roman" panose="02020603050405020304" pitchFamily="18" charset="0"/>
              </a:rPr>
              <a:t> спортсмена является релаксация (расслабление) — мышечная и психическая. Наиболее эффективным методом освоения ее является аутотренинг в различных модификациях. Значительного эффекта добиваются спортсмены, хорошо освоившие навыки аутотренинга. Правильно построив формулы самовнушения, …спортсмен становится способен управлять собой в необходимых пределах.</a:t>
            </a:r>
          </a:p>
          <a:p>
            <a:pPr algn="just"/>
            <a:r>
              <a:rPr lang="ru-RU" dirty="0" smtClean="0">
                <a:latin typeface="Times New Roman" panose="02020603050405020304" pitchFamily="18" charset="0"/>
                <a:cs typeface="Times New Roman" panose="02020603050405020304" pitchFamily="18" charset="0"/>
              </a:rPr>
              <a:t>Большое значение имеет предстартовая настройка спортсмена перед соревнованиями. Если физическая разминка готовит организм и его системы, то психологическая разминка включает психику, выводит ее на необходимый уровень возбуждения, создает условия для эффективной реализации в экстремальных условиях разработанной программы соревновательной борьбы через вхождение в ОБС. Эта программа отражает не только индивидуальные проблемы технико-тактического плана, психологических установок на результат, но и проблемы взаимоотношений с тренером, партнерами, проблемы социального статуса спортсмена в команде на определенный момент. Например, игрок команды СКА (Алма-Ата) Юрий </a:t>
            </a:r>
            <a:r>
              <a:rPr lang="ru-RU" dirty="0" err="1" smtClean="0">
                <a:latin typeface="Times New Roman" panose="02020603050405020304" pitchFamily="18" charset="0"/>
                <a:cs typeface="Times New Roman" panose="02020603050405020304" pitchFamily="18" charset="0"/>
              </a:rPr>
              <a:t>Жуканенко</a:t>
            </a:r>
            <a:r>
              <a:rPr lang="ru-RU" dirty="0" smtClean="0">
                <a:latin typeface="Times New Roman" panose="02020603050405020304" pitchFamily="18" charset="0"/>
                <a:cs typeface="Times New Roman" panose="02020603050405020304" pitchFamily="18" charset="0"/>
              </a:rPr>
              <a:t>, имея мощный игровой потенциал, не мог реализовать его из-за напряженных взаимоотношений с тренером и одним из партнеров по игре, лидером команды. Это приводило его в угнетенное состояние и к нарушению эффективности игры в зоне щита соперника, к большому числу ошибок при бросках. Разработанная совместно с игроком и тренером специальная настройка применялась в </a:t>
            </a:r>
            <a:r>
              <a:rPr lang="ru-RU" dirty="0" err="1" smtClean="0">
                <a:latin typeface="Times New Roman" panose="02020603050405020304" pitchFamily="18" charset="0"/>
                <a:cs typeface="Times New Roman" panose="02020603050405020304" pitchFamily="18" charset="0"/>
              </a:rPr>
              <a:t>предыгровых</a:t>
            </a:r>
            <a:r>
              <a:rPr lang="ru-RU" dirty="0" smtClean="0">
                <a:latin typeface="Times New Roman" panose="02020603050405020304" pitchFamily="18" charset="0"/>
                <a:cs typeface="Times New Roman" panose="02020603050405020304" pitchFamily="18" charset="0"/>
              </a:rPr>
              <a:t> тренировках, в ходе </a:t>
            </a:r>
            <a:r>
              <a:rPr lang="ru-RU" dirty="0" err="1" smtClean="0">
                <a:latin typeface="Times New Roman" panose="02020603050405020304" pitchFamily="18" charset="0"/>
                <a:cs typeface="Times New Roman" panose="02020603050405020304" pitchFamily="18" charset="0"/>
              </a:rPr>
              <a:t>предыгровой</a:t>
            </a:r>
            <a:r>
              <a:rPr lang="ru-RU" dirty="0" smtClean="0">
                <a:latin typeface="Times New Roman" panose="02020603050405020304" pitchFamily="18" charset="0"/>
                <a:cs typeface="Times New Roman" panose="02020603050405020304" pitchFamily="18" charset="0"/>
              </a:rPr>
              <a:t> разминки и в перерывах в игре (на скамейке запасных), что повысило эффективность игры в течение месяца психологической </a:t>
            </a:r>
            <a:r>
              <a:rPr lang="ru-RU" dirty="0" err="1" smtClean="0">
                <a:latin typeface="Times New Roman" panose="02020603050405020304" pitchFamily="18" charset="0"/>
                <a:cs typeface="Times New Roman" panose="02020603050405020304" pitchFamily="18" charset="0"/>
              </a:rPr>
              <a:t>саморегуляции</a:t>
            </a:r>
            <a:r>
              <a:rPr lang="ru-RU" dirty="0" smtClean="0">
                <a:latin typeface="Times New Roman" panose="02020603050405020304" pitchFamily="18" charset="0"/>
                <a:cs typeface="Times New Roman" panose="02020603050405020304" pitchFamily="18" charset="0"/>
              </a:rPr>
              <a:t> с 17 % до 72 % (!). При этом количество успешных 3-очковых бросков увеличилось в 2,5 раза.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481486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463308"/>
          </a:xfrm>
          <a:prstGeom prst="rect">
            <a:avLst/>
          </a:prstGeom>
        </p:spPr>
        <p:txBody>
          <a:bodyPr wrap="square">
            <a:spAutoFit/>
          </a:bodyPr>
          <a:lstStyle/>
          <a:p>
            <a:pPr algn="just"/>
            <a:r>
              <a:rPr lang="ru-RU" b="1" dirty="0" smtClean="0">
                <a:latin typeface="Times New Roman" panose="02020603050405020304" pitchFamily="18" charset="0"/>
                <a:cs typeface="Times New Roman" panose="02020603050405020304" pitchFamily="18" charset="0"/>
              </a:rPr>
              <a:t>Формула вхождения в Оптимальное Боевое Состояние (игрок Юрий </a:t>
            </a:r>
            <a:r>
              <a:rPr lang="ru-RU" b="1" dirty="0" err="1" smtClean="0">
                <a:latin typeface="Times New Roman" panose="02020603050405020304" pitchFamily="18" charset="0"/>
                <a:cs typeface="Times New Roman" panose="02020603050405020304" pitchFamily="18" charset="0"/>
              </a:rPr>
              <a:t>Жуканенко</a:t>
            </a:r>
            <a:r>
              <a:rPr lang="ru-RU" b="1" dirty="0" smtClean="0">
                <a:latin typeface="Times New Roman" panose="02020603050405020304" pitchFamily="18" charset="0"/>
                <a:cs typeface="Times New Roman" panose="02020603050405020304" pitchFamily="18" charset="0"/>
              </a:rPr>
              <a:t>, баскетбол): </a:t>
            </a:r>
          </a:p>
          <a:p>
            <a:pPr marL="342900" indent="-342900" algn="just">
              <a:buFont typeface="+mj-lt"/>
              <a:buAutoNum type="arabicPeriod"/>
            </a:pPr>
            <a:r>
              <a:rPr lang="ru-RU" dirty="0" smtClean="0">
                <a:latin typeface="Times New Roman" panose="02020603050405020304" pitchFamily="18" charset="0"/>
                <a:cs typeface="Times New Roman" panose="02020603050405020304" pitchFamily="18" charset="0"/>
              </a:rPr>
              <a:t>Голова ясная, мысли четкие. </a:t>
            </a:r>
          </a:p>
          <a:p>
            <a:pPr marL="342900" indent="-342900" algn="just">
              <a:buFont typeface="+mj-lt"/>
              <a:buAutoNum type="arabicPeriod"/>
            </a:pPr>
            <a:r>
              <a:rPr lang="ru-RU" dirty="0" smtClean="0">
                <a:latin typeface="Times New Roman" panose="02020603050405020304" pitchFamily="18" charset="0"/>
                <a:cs typeface="Times New Roman" panose="02020603050405020304" pitchFamily="18" charset="0"/>
              </a:rPr>
              <a:t>Моральный подъем! </a:t>
            </a:r>
          </a:p>
          <a:p>
            <a:pPr marL="342900" indent="-342900" algn="just">
              <a:buFont typeface="+mj-lt"/>
              <a:buAutoNum type="arabicPeriod"/>
            </a:pPr>
            <a:r>
              <a:rPr lang="ru-RU" dirty="0" smtClean="0">
                <a:latin typeface="Times New Roman" panose="02020603050405020304" pitchFamily="18" charset="0"/>
                <a:cs typeface="Times New Roman" panose="02020603050405020304" pitchFamily="18" charset="0"/>
              </a:rPr>
              <a:t>Самочувствие прекрасное! </a:t>
            </a:r>
          </a:p>
          <a:p>
            <a:pPr marL="342900" indent="-342900" algn="just">
              <a:buFont typeface="+mj-lt"/>
              <a:buAutoNum type="arabicPeriod"/>
            </a:pPr>
            <a:r>
              <a:rPr lang="ru-RU" dirty="0" smtClean="0">
                <a:latin typeface="Times New Roman" panose="02020603050405020304" pitchFamily="18" charset="0"/>
                <a:cs typeface="Times New Roman" panose="02020603050405020304" pitchFamily="18" charset="0"/>
              </a:rPr>
              <a:t>Энергия наполняет мои мышцы. </a:t>
            </a:r>
          </a:p>
          <a:p>
            <a:pPr marL="342900" indent="-342900" algn="just">
              <a:buFont typeface="+mj-lt"/>
              <a:buAutoNum type="arabicPeriod"/>
            </a:pPr>
            <a:r>
              <a:rPr lang="ru-RU" dirty="0" smtClean="0">
                <a:latin typeface="Times New Roman" panose="02020603050405020304" pitchFamily="18" charset="0"/>
                <a:cs typeface="Times New Roman" panose="02020603050405020304" pitchFamily="18" charset="0"/>
              </a:rPr>
              <a:t>Я полностью уверен в себе и знаю, что делать! </a:t>
            </a:r>
          </a:p>
          <a:p>
            <a:pPr marL="342900" indent="-342900" algn="just">
              <a:buFont typeface="+mj-lt"/>
              <a:buAutoNum type="arabicPeriod"/>
            </a:pPr>
            <a:r>
              <a:rPr lang="ru-RU" dirty="0" smtClean="0">
                <a:latin typeface="Times New Roman" panose="02020603050405020304" pitchFamily="18" charset="0"/>
                <a:cs typeface="Times New Roman" panose="02020603050405020304" pitchFamily="18" charset="0"/>
              </a:rPr>
              <a:t>Я хочу сыграть красивую игру! </a:t>
            </a:r>
          </a:p>
          <a:p>
            <a:pPr marL="342900" indent="-342900" algn="just">
              <a:buFont typeface="+mj-lt"/>
              <a:buAutoNum type="arabicPeriod"/>
            </a:pPr>
            <a:r>
              <a:rPr lang="ru-RU" dirty="0" smtClean="0">
                <a:latin typeface="Times New Roman" panose="02020603050405020304" pitchFamily="18" charset="0"/>
                <a:cs typeface="Times New Roman" panose="02020603050405020304" pitchFamily="18" charset="0"/>
              </a:rPr>
              <a:t>Я полностью в игре и контролирую ситуацию — все получается само собой! </a:t>
            </a:r>
          </a:p>
          <a:p>
            <a:pPr marL="342900" indent="-342900" algn="just">
              <a:buFont typeface="+mj-lt"/>
              <a:buAutoNum type="arabicPeriod"/>
            </a:pPr>
            <a:r>
              <a:rPr lang="ru-RU" dirty="0" smtClean="0">
                <a:latin typeface="Times New Roman" panose="02020603050405020304" pitchFamily="18" charset="0"/>
                <a:cs typeface="Times New Roman" panose="02020603050405020304" pitchFamily="18" charset="0"/>
              </a:rPr>
              <a:t>Действую мгновенно, точно, не задумываясь, борюсь до конца! </a:t>
            </a:r>
          </a:p>
          <a:p>
            <a:pPr marL="342900" indent="-342900" algn="just">
              <a:buFont typeface="+mj-lt"/>
              <a:buAutoNum type="arabicPeriod"/>
            </a:pPr>
            <a:r>
              <a:rPr lang="ru-RU" dirty="0" smtClean="0">
                <a:latin typeface="Times New Roman" panose="02020603050405020304" pitchFamily="18" charset="0"/>
                <a:cs typeface="Times New Roman" panose="02020603050405020304" pitchFamily="18" charset="0"/>
              </a:rPr>
              <a:t>Я чувствую нить игры: уверенность, собранность, выдержка, точность, быстрота — ВСЕ САМО СОБОЙ! </a:t>
            </a:r>
          </a:p>
          <a:p>
            <a:pPr marL="342900" indent="-342900" algn="just">
              <a:buFont typeface="+mj-lt"/>
              <a:buAutoNum type="arabicPeriod"/>
            </a:pPr>
            <a:r>
              <a:rPr lang="ru-RU" dirty="0" smtClean="0">
                <a:latin typeface="Times New Roman" panose="02020603050405020304" pitchFamily="18" charset="0"/>
                <a:cs typeface="Times New Roman" panose="02020603050405020304" pitchFamily="18" charset="0"/>
              </a:rPr>
              <a:t>Смело беру игру на себя. </a:t>
            </a:r>
          </a:p>
          <a:p>
            <a:pPr marL="342900" indent="-342900" algn="just">
              <a:buFont typeface="+mj-lt"/>
              <a:buAutoNum type="arabicPeriod"/>
            </a:pPr>
            <a:r>
              <a:rPr lang="ru-RU" dirty="0" smtClean="0">
                <a:latin typeface="Times New Roman" panose="02020603050405020304" pitchFamily="18" charset="0"/>
                <a:cs typeface="Times New Roman" panose="02020603050405020304" pitchFamily="18" charset="0"/>
              </a:rPr>
              <a:t>Я лидер атаки! Я знаю, чего хочу! Я справлюсь! …».</a:t>
            </a:r>
          </a:p>
          <a:p>
            <a:pPr algn="just"/>
            <a:r>
              <a:rPr lang="ru-RU" dirty="0" smtClean="0">
                <a:latin typeface="Times New Roman" panose="02020603050405020304" pitchFamily="18" charset="0"/>
                <a:cs typeface="Times New Roman" panose="02020603050405020304" pitchFamily="18" charset="0"/>
              </a:rPr>
              <a:t>То есть, благодаря правильному использованию ОБС, спортсмен может настроиться на игру и преодолеть неуверенность в своих силах. Психологической подготовкой, как и всеми другими сторонами подготовки спортсмена, руководит тренер. </a:t>
            </a:r>
            <a:r>
              <a:rPr lang="ru-RU" dirty="0" err="1" smtClean="0">
                <a:latin typeface="Times New Roman" panose="02020603050405020304" pitchFamily="18" charset="0"/>
                <a:cs typeface="Times New Roman" panose="02020603050405020304" pitchFamily="18" charset="0"/>
              </a:rPr>
              <a:t>Сопов</a:t>
            </a:r>
            <a:r>
              <a:rPr lang="ru-RU" dirty="0" smtClean="0">
                <a:latin typeface="Times New Roman" panose="02020603050405020304" pitchFamily="18" charset="0"/>
                <a:cs typeface="Times New Roman" panose="02020603050405020304" pitchFamily="18" charset="0"/>
              </a:rPr>
              <a:t> В. Ф. отмечает, что «… обучение спортсмена технике </a:t>
            </a:r>
            <a:r>
              <a:rPr lang="ru-RU" dirty="0" err="1" smtClean="0">
                <a:latin typeface="Times New Roman" panose="02020603050405020304" pitchFamily="18" charset="0"/>
                <a:cs typeface="Times New Roman" panose="02020603050405020304" pitchFamily="18" charset="0"/>
              </a:rPr>
              <a:t>самoконтроля</a:t>
            </a:r>
            <a:r>
              <a:rPr lang="ru-RU" dirty="0" smtClean="0">
                <a:latin typeface="Times New Roman" panose="02020603050405020304" pitchFamily="18" charset="0"/>
                <a:cs typeface="Times New Roman" panose="02020603050405020304" pitchFamily="18" charset="0"/>
              </a:rPr>
              <a:t> и </a:t>
            </a:r>
            <a:r>
              <a:rPr lang="ru-RU" dirty="0" err="1" smtClean="0">
                <a:latin typeface="Times New Roman" panose="02020603050405020304" pitchFamily="18" charset="0"/>
                <a:cs typeface="Times New Roman" panose="02020603050405020304" pitchFamily="18" charset="0"/>
              </a:rPr>
              <a:t>сaмoрегуляции</a:t>
            </a:r>
            <a:r>
              <a:rPr lang="ru-RU" dirty="0" smtClean="0">
                <a:latin typeface="Times New Roman" panose="02020603050405020304" pitchFamily="18" charset="0"/>
                <a:cs typeface="Times New Roman" panose="02020603050405020304" pitchFamily="18" charset="0"/>
              </a:rPr>
              <a:t> — процесс </a:t>
            </a:r>
            <a:r>
              <a:rPr lang="ru-RU" dirty="0" err="1" smtClean="0">
                <a:latin typeface="Times New Roman" panose="02020603050405020304" pitchFamily="18" charset="0"/>
                <a:cs typeface="Times New Roman" panose="02020603050405020304" pitchFamily="18" charset="0"/>
              </a:rPr>
              <a:t>дoстаточно</a:t>
            </a:r>
            <a:r>
              <a:rPr lang="ru-RU" dirty="0" smtClean="0">
                <a:latin typeface="Times New Roman" panose="02020603050405020304" pitchFamily="18" charset="0"/>
                <a:cs typeface="Times New Roman" panose="02020603050405020304" pitchFamily="18" charset="0"/>
              </a:rPr>
              <a:t> трудный и длительный. Как правило, становление этого свойства идет параллельно с ростом мастерства, запаздывая, к сожалению, в подавляющем большинстве случаев. Поэтому, формируя способность </a:t>
            </a:r>
            <a:r>
              <a:rPr lang="ru-RU" dirty="0" err="1" smtClean="0">
                <a:latin typeface="Times New Roman" panose="02020603050405020304" pitchFamily="18" charset="0"/>
                <a:cs typeface="Times New Roman" panose="02020603050405020304" pitchFamily="18" charset="0"/>
              </a:rPr>
              <a:t>саморегуляции</a:t>
            </a:r>
            <a:r>
              <a:rPr lang="ru-RU" dirty="0" smtClean="0">
                <a:latin typeface="Times New Roman" panose="02020603050405020304" pitchFamily="18" charset="0"/>
                <a:cs typeface="Times New Roman" panose="02020603050405020304" pitchFamily="18" charset="0"/>
              </a:rPr>
              <a:t> до известного уровня, тренер должен уметь организовать предстартовую настройку сам» [6, С. 89–90]. Поэтому важность участия тренера в подготовке к соревнованиям трудно недооценить. Именно он создает благоприятную психологическую атмосферу перед игрой. В любую командную игру, такую как, например, баскетбол, вносит свой значительный вклад руководитель команды — тренер. Он — составная часть команды, т. к. именно тренер направляет своих учеников к победе. «Тренер должен владеть умением управлять системой спортивной подготовки спортсмена, включающей формирование психологической готовности спортсмена выступать в самых сложных соревновательных условиях. </a:t>
            </a:r>
          </a:p>
        </p:txBody>
      </p:sp>
    </p:spTree>
    <p:extLst>
      <p:ext uri="{BB962C8B-B14F-4D97-AF65-F5344CB8AC3E}">
        <p14:creationId xmlns:p14="http://schemas.microsoft.com/office/powerpoint/2010/main" val="31646435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Так как целью спортсмена является достижение максимального для него результата, то целью психологической подготовки является психологическое обеспечение его спортивной деятельности, направленное на наиболее полную реализацию технико-тактических и функциональных возможностей в условиях психического напряжения, возникающего в условиях ответственного соревнования. …Успешность выступления спортсмена во многом определяется его психической готовностью. …» [3, с. 8–10]. В работе тренера со спортсменом необходимо учитывать индивидуальные особенности структуры его личности. В целях повышения уровня подготовленности следует использовать наиболее сильные стороны спортсмена. Принципиальным является умение установить со спортсменом отношения сотрудничества, взаимопонимания и доверия. Как показывает практика, когда психологическое напряжение игры высокое, обычно при минимальной разнице в счете, указания тренера могут быть не эффективными, или спортсмены не могут их правильно выполнить. Если же психологическая напряженность игры снижается, то эффективность воздействия тренера начинает увеличиваться. Значит, тренер может оказывать не только положительное влияние на психологическое состояние спортсменов, но и мешать им осуществлять самоконтроль в экстренных ситуациях. Тренер, конечно, оказывает существенное влияние на подготовку каждого спортсмена и всей команды, но не единственное. Для каждого необходимо научиться самостоятельно управлять своими эмоциями и движениями. Одной из целей деятельности спортсмена должно стать совершенствование своих психологических качеств. Для достижения этой цели необходима специальная организация условий деятельности, стимулирующая развитие отстающих компонентов психологической готовности индивидов, аутотренинг.</a:t>
            </a:r>
          </a:p>
          <a:p>
            <a:pPr algn="just"/>
            <a:r>
              <a:rPr lang="ru-RU" dirty="0" smtClean="0">
                <a:latin typeface="Times New Roman" panose="02020603050405020304" pitchFamily="18" charset="0"/>
                <a:cs typeface="Times New Roman" panose="02020603050405020304" pitchFamily="18" charset="0"/>
              </a:rPr>
              <a:t>По словам А. Алексеева, «буквальный перевод слова «аутотренинг» — тренировка самого себя. Сущность аутотренинга состоит в психологической </a:t>
            </a:r>
            <a:r>
              <a:rPr lang="ru-RU" dirty="0" err="1" smtClean="0">
                <a:latin typeface="Times New Roman" panose="02020603050405020304" pitchFamily="18" charset="0"/>
                <a:cs typeface="Times New Roman" panose="02020603050405020304" pitchFamily="18" charset="0"/>
              </a:rPr>
              <a:t>саморегуляции</a:t>
            </a:r>
            <a:r>
              <a:rPr lang="ru-RU" dirty="0" smtClean="0">
                <a:latin typeface="Times New Roman" panose="02020603050405020304" pitchFamily="18" charset="0"/>
                <a:cs typeface="Times New Roman" panose="02020603050405020304" pitchFamily="18" charset="0"/>
              </a:rPr>
              <a:t>. Это воздействие человека на самого себя с помощью слов и соответствующих словам мысленных образов. … Конечно, мысленные образы у каждого человека будут свои: они обусловлены его личным опытом. … Возможность воздействовать на свое психическое и физическое состояние с помощью слов и вызываемых ими мысленных образов является сущностью психологической </a:t>
            </a:r>
            <a:r>
              <a:rPr lang="ru-RU" dirty="0" err="1" smtClean="0">
                <a:latin typeface="Times New Roman" panose="02020603050405020304" pitchFamily="18" charset="0"/>
                <a:cs typeface="Times New Roman" panose="02020603050405020304" pitchFamily="18" charset="0"/>
              </a:rPr>
              <a:t>саморегуляции</a:t>
            </a:r>
            <a:r>
              <a:rPr lang="ru-RU" dirty="0" smtClean="0">
                <a:latin typeface="Times New Roman" panose="02020603050405020304" pitchFamily="18" charset="0"/>
                <a:cs typeface="Times New Roman" panose="02020603050405020304" pitchFamily="18" charset="0"/>
              </a:rPr>
              <a:t> (ПСР). Существует два основных направления, используемых в спорте ПСР. Одно из них называется психолого-педагогическим. В его арсенале такие способы, как </a:t>
            </a:r>
            <a:r>
              <a:rPr lang="ru-RU" dirty="0" err="1" smtClean="0">
                <a:latin typeface="Times New Roman" panose="02020603050405020304" pitchFamily="18" charset="0"/>
                <a:cs typeface="Times New Roman" panose="02020603050405020304" pitchFamily="18" charset="0"/>
              </a:rPr>
              <a:t>саморегуляции</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самоприказ</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самоободрение</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самоубеждение</a:t>
            </a:r>
            <a:r>
              <a:rPr lang="ru-RU" dirty="0" smtClean="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75015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 y="0"/>
            <a:ext cx="12192001"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Специфическая особенность второго (медицинского) направления ПСР — воздействие словами на головной мозг, предварительно погруженный в пассивное, дремотное, подобное сну состояние. Дремлющий головной мозг становится повышено восприимчивым к вводимой в него информации, в частности к словесной. … Воздействие словами на </a:t>
            </a:r>
            <a:r>
              <a:rPr lang="ru-RU" dirty="0" err="1" smtClean="0">
                <a:latin typeface="Times New Roman" panose="02020603050405020304" pitchFamily="18" charset="0"/>
                <a:cs typeface="Times New Roman" panose="02020603050405020304" pitchFamily="18" charset="0"/>
              </a:rPr>
              <a:t>полуспящий</a:t>
            </a:r>
            <a:r>
              <a:rPr lang="ru-RU" dirty="0" smtClean="0">
                <a:latin typeface="Times New Roman" panose="02020603050405020304" pitchFamily="18" charset="0"/>
                <a:cs typeface="Times New Roman" panose="02020603050405020304" pitchFamily="18" charset="0"/>
              </a:rPr>
              <a:t> мозг, осуществляемое со стороны, называется гипнотическим внушением, или гипнозом. Вот почему медицинские методы </a:t>
            </a:r>
            <a:r>
              <a:rPr lang="ru-RU" dirty="0" err="1" smtClean="0">
                <a:latin typeface="Times New Roman" panose="02020603050405020304" pitchFamily="18" charset="0"/>
                <a:cs typeface="Times New Roman" panose="02020603050405020304" pitchFamily="18" charset="0"/>
              </a:rPr>
              <a:t>саморегуляции</a:t>
            </a:r>
            <a:r>
              <a:rPr lang="ru-RU" dirty="0" smtClean="0">
                <a:latin typeface="Times New Roman" panose="02020603050405020304" pitchFamily="18" charset="0"/>
                <a:cs typeface="Times New Roman" panose="02020603050405020304" pitchFamily="18" charset="0"/>
              </a:rPr>
              <a:t> можно именовать самовнушением или самогипнозом» [1]. Очевидно, что психологическая </a:t>
            </a:r>
            <a:r>
              <a:rPr lang="ru-RU" dirty="0" err="1" smtClean="0">
                <a:latin typeface="Times New Roman" panose="02020603050405020304" pitchFamily="18" charset="0"/>
                <a:cs typeface="Times New Roman" panose="02020603050405020304" pitchFamily="18" charset="0"/>
              </a:rPr>
              <a:t>саморегуляция</a:t>
            </a:r>
            <a:r>
              <a:rPr lang="ru-RU" dirty="0" smtClean="0">
                <a:latin typeface="Times New Roman" panose="02020603050405020304" pitchFamily="18" charset="0"/>
                <a:cs typeface="Times New Roman" panose="02020603050405020304" pitchFamily="18" charset="0"/>
              </a:rPr>
              <a:t>, аутотренинг, самогипноз обозначают одно и то же, но каждый из этих методов имеет свое внутреннее содержание и свои особенности, определяющие пути подготовки психического состояния спортсменов к соревнованиям. Методы </a:t>
            </a:r>
            <a:r>
              <a:rPr lang="ru-RU" dirty="0" err="1" smtClean="0">
                <a:latin typeface="Times New Roman" panose="02020603050405020304" pitchFamily="18" charset="0"/>
                <a:cs typeface="Times New Roman" panose="02020603050405020304" pitchFamily="18" charset="0"/>
              </a:rPr>
              <a:t>саморегуляции</a:t>
            </a:r>
            <a:r>
              <a:rPr lang="ru-RU" dirty="0" smtClean="0">
                <a:latin typeface="Times New Roman" panose="02020603050405020304" pitchFamily="18" charset="0"/>
                <a:cs typeface="Times New Roman" panose="02020603050405020304" pitchFamily="18" charset="0"/>
              </a:rPr>
              <a:t> приемлемы для различных видов спорта, но наибольшую значимость они приобретают в рамках командных игр, т. к. умение контролировать свои эмоции в отношении других людей, способность перебороть страх и действовать, защищая честь всей команды в целом, могут сыграть решающую роль в стремлении к победе. Одним из самых популярных на данный момент видов такого спорта является баскетбол. «Баскетбол — командный вид спорта, требующий в меняющихся игровых эпизодах на площадке от каждого игрока полной самоотдачи; он позволяет развивать в игре выносливость, хорошую координацию движений, гибкость, подвижность и прыгучесть. Он является отличной школой для обучения взаимодействию игроков в команде, ведь успех в игре зависит не только от развитого глазомера спортсменов, но и от их умения понимать намерения и тактику других членов команды. Немаловажным фактором является способность игроков мгновенно принимать решения, учитывая игровую ситуацию на площадке…» [2]. Занятия баскетболом способствуют развитию у спортсменов силы воли и решительности. На возникновение этих качеств влияет взаимосвязь физического и психологического воспитания спортсменов. Успех выступления баскетбольной команды зависит от высокой спортивной подготовки игроков, включающей все стороны подготовки спортсменов к соревнованиям (т. е. теоретическую, техническую, тактическую и психологическую). Егоров А. В. считает, что «…психологическая подготовка обеспечивает формирование психического состояния, способствующего оптимальному использованию физической и технической подготовленности игроков, и способности противостоять предсоревновательным и соревновательным сбивающим факторам (страх перед возможным поражением, скованность, перевозбуждение и т. д.).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282426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54591"/>
            <a:ext cx="12192000" cy="14496276"/>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Интенсивные тренировочные занятия, плотный календарь соревнований, характеризуются такими высокими физическими и психическими нагрузками, которые доводят нервно-эмоциональное напряжение до пределов индивидуальных возможностей спортсмена. Наиболее эффективными в спортивной деятельности являются средства психической реабилитации для восстановления затраченной нервной энергии…» [2]. Нельзя не согласиться с данной точкой зрения, потому что действительно, баскетбол — игра, которая требует полной отдачи от всей команды и в которой нельзя допустить перенапряжения игрока, т. к. это может привести к общему поражению команды. Для формирования спортивной мотивации у баскетболистов правильным будет установление благоприятных взаимоотношений в команде. Главная задача тренера — в подготовке баскетбольной команды к выступлению в предстоящих соревнованиях. Ведь в подготовительный период занятия направлены на обеспечение не только физической, но и психологической подготовки игроков и повышение их спортивной работоспособности. «Сильнейшие команды огромное внимание уделяют повышению качества индивидуальных и командных защитных действий. … Защитный арсенал квалифицированных баскетболисток, включает несколько вариантов построения командных действий. … У нападающих существует определенный психологический комплекс «зонной системы защиты». Неожиданное использование этой разновидности командных действий в ходе игры часто создает трудности для соперников, уверенно нападающих в условиях личной защиты. … Потеря психологической устойчивости и равновесия отдельными игроками передается партнерам и может привести к разладу командных действий в нападении и в конечном итоге к поражению. Это может быть следствием … слабой психологической подготовленностью отдельных игроков или команды в целом…» [4].</a:t>
            </a:r>
          </a:p>
          <a:p>
            <a:pPr algn="just"/>
            <a:r>
              <a:rPr lang="ru-RU" dirty="0" err="1" smtClean="0">
                <a:latin typeface="Times New Roman" panose="02020603050405020304" pitchFamily="18" charset="0"/>
                <a:cs typeface="Times New Roman" panose="02020603050405020304" pitchFamily="18" charset="0"/>
              </a:rPr>
              <a:t>Нестеровский</a:t>
            </a:r>
            <a:r>
              <a:rPr lang="ru-RU" dirty="0" smtClean="0">
                <a:latin typeface="Times New Roman" panose="02020603050405020304" pitchFamily="18" charset="0"/>
                <a:cs typeface="Times New Roman" panose="02020603050405020304" pitchFamily="18" charset="0"/>
              </a:rPr>
              <a:t> Д. И. рассматривает одну из тренировочных программ для баскетболистов: «психологическая подготовка осуществлялась как индивидуально, так и одновременно со всеми игроками команды. … постоянно использовались тренерские установки психологической направленности: — «Стремительно начинайте атаку: быстрый прорыв разрушает любую «зону»!»; — «Завершать атаку позиционными бросками против «зоны» легче!»; — «Бросайте без тени сомнения из удобных позиций! — «Агрессивно идите на подбор отскочившего мяча: в зонной защите обороняющиеся всегда плохо блокируют («зевают») нападающих!»; — «Уверенно забросьте несколько мячей со «своих» точек и защита рассыплется!»; — «Атакуйте агрессивно и уверенно!». Внедрение разработанной тренировочной программы дало положительные результаты. Варьирование соперниками систем защиты по ходу игры перестало вызывать падение результативности атакующих действий и рост технических ошибок…» [4]. В результате использования программы, помимо технического мастерства баскетболисты начинают показывать высокий уровень способностей и выносливости. </a:t>
            </a:r>
            <a:r>
              <a:rPr lang="ru-RU" dirty="0" err="1" smtClean="0">
                <a:latin typeface="Times New Roman" panose="02020603050405020304" pitchFamily="18" charset="0"/>
                <a:cs typeface="Times New Roman" panose="02020603050405020304" pitchFamily="18" charset="0"/>
              </a:rPr>
              <a:t>Сопов</a:t>
            </a:r>
            <a:r>
              <a:rPr lang="ru-RU" dirty="0" smtClean="0">
                <a:latin typeface="Times New Roman" panose="02020603050405020304" pitchFamily="18" charset="0"/>
                <a:cs typeface="Times New Roman" panose="02020603050405020304" pitchFamily="18" charset="0"/>
              </a:rPr>
              <a:t> В. Ф. пишет, что «спортивная команда — это разновидность малой социальной группы и ей присущи все закономерные процессы, изучаемые социальной психологией. … Одним из путей поиска резервов является использование психических резервов. В командных видах это социально-психологические резервы, в которых исследуются не столько личностные, скрытые возможности, сколько групповые, коллективные феномены. Феноменом номер один здесь является лидерство. … Мы провели исследование индивидуально-психологических особенностей личности лидеров трех юношеских и четырех команд девушек сборных команд России по баскетболу. Задачей исследования было обнаружение закономерностей сходства и различия в определенных свойствах психики лидеров различных команд в период подготовки к главному соревнованию сезона. … Полученные результаты подтверждают точки зрения на психологические особенности лидеров: с одной стороны, все лидеры очень не похожи по характерологическим признакам, с другой — имеют близкую выраженность спортивно-значимых свойств психики…» [5, с. 13–15]. Другими словами, лидер, как и тренер, является составной частью команды баскетболистов и других спортсменов, и оказывает прямое воздействие на внутренний дух и настрой команды перед соревнованием и во время него. В то же время, лидеры обладают схожими качествами, которые помогают им утвердить свое главенствующее положение в команде Таким образом, психологическая подготовка спортсменов помогает создавать состояние, которое способствует качественному использованию физической и технической подготовленности, а также позволяет противостоять сбивающим факторам в период и до соревнования. Неуверенность в себе может быть как свойством личности, так и носить ситуативный характер. Иногда даже уверенный в своих силах спортсмен начинает сомневаться, что их хватит для достижения цели. Крайние случаи приводят к отказу от цели и уходу из спорта. Неправильное поведение тренера может снижать эффективность деятельности спортсмена, а направленность не только на техническую подготовку, но и на использование методов психологической </a:t>
            </a:r>
            <a:r>
              <a:rPr lang="ru-RU" dirty="0" err="1" smtClean="0">
                <a:latin typeface="Times New Roman" panose="02020603050405020304" pitchFamily="18" charset="0"/>
                <a:cs typeface="Times New Roman" panose="02020603050405020304" pitchFamily="18" charset="0"/>
              </a:rPr>
              <a:t>саморегуляции</a:t>
            </a:r>
            <a:r>
              <a:rPr lang="ru-RU" dirty="0" smtClean="0">
                <a:latin typeface="Times New Roman" panose="02020603050405020304" pitchFamily="18" charset="0"/>
                <a:cs typeface="Times New Roman" panose="02020603050405020304" pitchFamily="18" charset="0"/>
              </a:rPr>
              <a:t>, приводит к положительному результату.</a:t>
            </a:r>
          </a:p>
          <a:p>
            <a:pPr algn="just"/>
            <a:endParaRPr lang="ru-RU" dirty="0" smtClean="0">
              <a:latin typeface="Times New Roman" panose="02020603050405020304" pitchFamily="18" charset="0"/>
              <a:cs typeface="Times New Roman" panose="02020603050405020304" pitchFamily="18" charset="0"/>
            </a:endParaRPr>
          </a:p>
          <a:p>
            <a:pPr algn="just"/>
            <a:r>
              <a:rPr lang="ru-RU" dirty="0" smtClean="0">
                <a:latin typeface="Times New Roman" panose="02020603050405020304" pitchFamily="18" charset="0"/>
                <a:cs typeface="Times New Roman" panose="02020603050405020304" pitchFamily="18" charset="0"/>
              </a:rPr>
              <a:t>Пожалуйста, не забудьте правильно оформить цитату:</a:t>
            </a:r>
          </a:p>
          <a:p>
            <a:pPr algn="just"/>
            <a:r>
              <a:rPr lang="ru-RU" dirty="0" smtClean="0">
                <a:latin typeface="Times New Roman" panose="02020603050405020304" pitchFamily="18" charset="0"/>
                <a:cs typeface="Times New Roman" panose="02020603050405020304" pitchFamily="18" charset="0"/>
              </a:rPr>
              <a:t>Володина, А. А. Психологическая </a:t>
            </a:r>
            <a:r>
              <a:rPr lang="ru-RU" dirty="0" err="1" smtClean="0">
                <a:latin typeface="Times New Roman" panose="02020603050405020304" pitchFamily="18" charset="0"/>
                <a:cs typeface="Times New Roman" panose="02020603050405020304" pitchFamily="18" charset="0"/>
              </a:rPr>
              <a:t>саморегуляция</a:t>
            </a:r>
            <a:r>
              <a:rPr lang="ru-RU" dirty="0" smtClean="0">
                <a:latin typeface="Times New Roman" panose="02020603050405020304" pitchFamily="18" charset="0"/>
                <a:cs typeface="Times New Roman" panose="02020603050405020304" pitchFamily="18" charset="0"/>
              </a:rPr>
              <a:t> в спорте (на примере баскетбола) / А. А. Володина, А. А. Толмачёва, О. В. </a:t>
            </a:r>
            <a:r>
              <a:rPr lang="ru-RU" dirty="0" err="1" smtClean="0">
                <a:latin typeface="Times New Roman" panose="02020603050405020304" pitchFamily="18" charset="0"/>
                <a:cs typeface="Times New Roman" panose="02020603050405020304" pitchFamily="18" charset="0"/>
              </a:rPr>
              <a:t>Габидулин</a:t>
            </a:r>
            <a:r>
              <a:rPr lang="ru-RU" dirty="0" smtClean="0">
                <a:latin typeface="Times New Roman" panose="02020603050405020304" pitchFamily="18" charset="0"/>
                <a:cs typeface="Times New Roman" panose="02020603050405020304" pitchFamily="18" charset="0"/>
              </a:rPr>
              <a:t>, Н. В. Назарова. — Текст : непосредственный // Молодой ученый. — 2017. — № 10 (144). — С. 378-382. — URL: https://moluch.ru/archive/144/40268/ (дата обращения: 07.12.2020).</a:t>
            </a:r>
          </a:p>
        </p:txBody>
      </p:sp>
    </p:spTree>
    <p:extLst>
      <p:ext uri="{BB962C8B-B14F-4D97-AF65-F5344CB8AC3E}">
        <p14:creationId xmlns:p14="http://schemas.microsoft.com/office/powerpoint/2010/main" val="16867572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95824"/>
            <a:ext cx="12192000" cy="7294305"/>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Варьирование соперниками систем защиты по ходу игры перестало вызывать падение результативности атакующих действий и рост технических ошибок…» [4]. В результате использования программы, помимо технического мастерства баскетболисты начинают показывать высокий уровень способностей и выносливости. </a:t>
            </a:r>
            <a:r>
              <a:rPr lang="ru-RU" dirty="0" err="1" smtClean="0">
                <a:latin typeface="Times New Roman" panose="02020603050405020304" pitchFamily="18" charset="0"/>
                <a:cs typeface="Times New Roman" panose="02020603050405020304" pitchFamily="18" charset="0"/>
              </a:rPr>
              <a:t>Сопов</a:t>
            </a:r>
            <a:r>
              <a:rPr lang="ru-RU" dirty="0" smtClean="0">
                <a:latin typeface="Times New Roman" panose="02020603050405020304" pitchFamily="18" charset="0"/>
                <a:cs typeface="Times New Roman" panose="02020603050405020304" pitchFamily="18" charset="0"/>
              </a:rPr>
              <a:t> В. Ф. пишет, что «спортивная команда — это разновидность малой социальной группы и ей присущи все закономерные процессы, изучаемые социальной психологией. … Одним из путей поиска резервов является использование психических резервов. В командных видах это социально-психологические резервы, в которых исследуются не столько личностные, скрытые возможности, сколько групповые, коллективные феномены. Феноменом номер один здесь является лидерство. … Мы провели исследование индивидуально-психологических особенностей личности лидеров трех юношеских и четырех команд девушек сборных команд России по баскетболу. Задачей исследования было обнаружение закономерностей сходства и различия в определенных свойствах психики лидеров различных команд в период подготовки к главному соревнованию сезона. … Полученные результаты подтверждают точки зрения на психологические особенности лидеров: с одной стороны, все лидеры очень не похожи по характерологическим признакам, с другой — имеют близкую выраженность спортивно-значимых свойств психики…» [5, с. 13–15]. Другими словами, лидер, как и тренер, является составной частью команды баскетболистов и других спортсменов, и оказывает прямое воздействие на внутренний дух и настрой команды перед соревнованием и во время него. В то же время, лидеры обладают схожими качествами, которые помогают им утвердить свое главенствующее положение в команде Таким образом, психологическая подготовка спортсменов помогает создавать состояние, которое способствует качественному использованию физической и технической подготовленности, а также позволяет противостоять сбивающим факторам в период и до соревнования. Неуверенность в себе может быть как свойством личности, так и носить ситуативный характер. Иногда даже уверенный в своих силах спортсмен начинает сомневаться, что их хватит для достижения цели. Крайние случаи приводят к отказу от цели и уходу из спорта. Неправильное поведение тренера может снижать эффективность деятельности спортсмена, а направленность не только на техническую подготовку, но и на использование методов психологической </a:t>
            </a:r>
            <a:r>
              <a:rPr lang="ru-RU" dirty="0" err="1" smtClean="0">
                <a:latin typeface="Times New Roman" panose="02020603050405020304" pitchFamily="18" charset="0"/>
                <a:cs typeface="Times New Roman" panose="02020603050405020304" pitchFamily="18" charset="0"/>
              </a:rPr>
              <a:t>саморегуляции</a:t>
            </a:r>
            <a:r>
              <a:rPr lang="ru-RU" dirty="0" smtClean="0">
                <a:latin typeface="Times New Roman" panose="02020603050405020304" pitchFamily="18" charset="0"/>
                <a:cs typeface="Times New Roman" panose="02020603050405020304" pitchFamily="18" charset="0"/>
              </a:rPr>
              <a:t>, приводит к положительному результату.</a:t>
            </a:r>
          </a:p>
          <a:p>
            <a:pPr algn="just"/>
            <a:r>
              <a:rPr lang="ru-RU" b="1" dirty="0" smtClean="0">
                <a:latin typeface="Times New Roman" panose="02020603050405020304" pitchFamily="18" charset="0"/>
                <a:cs typeface="Times New Roman" panose="02020603050405020304" pitchFamily="18" charset="0"/>
              </a:rPr>
              <a:t>Автор: </a:t>
            </a:r>
            <a:r>
              <a:rPr lang="ru-RU" dirty="0" smtClean="0">
                <a:latin typeface="Times New Roman" panose="02020603050405020304" pitchFamily="18" charset="0"/>
                <a:cs typeface="Times New Roman" panose="02020603050405020304" pitchFamily="18" charset="0"/>
              </a:rPr>
              <a:t>Володина, А. А. Психологическая </a:t>
            </a:r>
            <a:r>
              <a:rPr lang="ru-RU" dirty="0" err="1" smtClean="0">
                <a:latin typeface="Times New Roman" panose="02020603050405020304" pitchFamily="18" charset="0"/>
                <a:cs typeface="Times New Roman" panose="02020603050405020304" pitchFamily="18" charset="0"/>
              </a:rPr>
              <a:t>саморегуляция</a:t>
            </a:r>
            <a:r>
              <a:rPr lang="ru-RU" dirty="0" smtClean="0">
                <a:latin typeface="Times New Roman" panose="02020603050405020304" pitchFamily="18" charset="0"/>
                <a:cs typeface="Times New Roman" panose="02020603050405020304" pitchFamily="18" charset="0"/>
              </a:rPr>
              <a:t> в спорте (на примере баскетбола) / А. А. Володина, А. А. Толмачёва, О. В. </a:t>
            </a:r>
            <a:r>
              <a:rPr lang="ru-RU" dirty="0" err="1" smtClean="0">
                <a:latin typeface="Times New Roman" panose="02020603050405020304" pitchFamily="18" charset="0"/>
                <a:cs typeface="Times New Roman" panose="02020603050405020304" pitchFamily="18" charset="0"/>
              </a:rPr>
              <a:t>Габидулин</a:t>
            </a:r>
            <a:r>
              <a:rPr lang="ru-RU" dirty="0" smtClean="0">
                <a:latin typeface="Times New Roman" panose="02020603050405020304" pitchFamily="18" charset="0"/>
                <a:cs typeface="Times New Roman" panose="02020603050405020304" pitchFamily="18" charset="0"/>
              </a:rPr>
              <a:t>, Н. В. Назарова. —// Молодой ученый. — 2017. — № 10 (144). — С. 378-382. </a:t>
            </a:r>
          </a:p>
          <a:p>
            <a:pPr algn="just"/>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103601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3693319"/>
          </a:xfrm>
          <a:prstGeom prst="rect">
            <a:avLst/>
          </a:prstGeom>
        </p:spPr>
        <p:txBody>
          <a:bodyPr wrap="square">
            <a:spAutoFit/>
          </a:bodyPr>
          <a:lstStyle/>
          <a:p>
            <a:pPr algn="ctr"/>
            <a:r>
              <a:rPr lang="ru-RU" b="1" dirty="0" smtClean="0">
                <a:latin typeface="Times New Roman" panose="02020603050405020304" pitchFamily="18" charset="0"/>
                <a:cs typeface="Times New Roman" panose="02020603050405020304" pitchFamily="18" charset="0"/>
              </a:rPr>
              <a:t>ЛИТЕРАТУРА: </a:t>
            </a:r>
          </a:p>
          <a:p>
            <a:pPr marL="342900" indent="-342900" algn="just">
              <a:buFont typeface="+mj-lt"/>
              <a:buAutoNum type="arabicPeriod"/>
            </a:pPr>
            <a:r>
              <a:rPr lang="ru-RU" dirty="0" smtClean="0">
                <a:latin typeface="Times New Roman" panose="02020603050405020304" pitchFamily="18" charset="0"/>
                <a:cs typeface="Times New Roman" panose="02020603050405020304" pitchFamily="18" charset="0"/>
              </a:rPr>
              <a:t>Актуальные проблемы и современные технологии: материалы Всероссийской научно-практической конференции с международным участием. — М.: ФГБОУ ВПО «</a:t>
            </a:r>
            <a:r>
              <a:rPr lang="ru-RU" dirty="0" err="1" smtClean="0">
                <a:latin typeface="Times New Roman" panose="02020603050405020304" pitchFamily="18" charset="0"/>
                <a:cs typeface="Times New Roman" panose="02020603050405020304" pitchFamily="18" charset="0"/>
              </a:rPr>
              <a:t>РГУФКСМиТ</a:t>
            </a:r>
            <a:r>
              <a:rPr lang="ru-RU" dirty="0" smtClean="0">
                <a:latin typeface="Times New Roman" panose="02020603050405020304" pitchFamily="18" charset="0"/>
                <a:cs typeface="Times New Roman" panose="02020603050405020304" pitchFamily="18" charset="0"/>
              </a:rPr>
              <a:t>», 2013. — С. 134 </a:t>
            </a:r>
          </a:p>
          <a:p>
            <a:pPr marL="342900" indent="-342900" algn="just">
              <a:buFont typeface="+mj-lt"/>
              <a:buAutoNum type="arabicPeriod"/>
            </a:pPr>
            <a:r>
              <a:rPr lang="ru-RU" dirty="0" smtClean="0">
                <a:latin typeface="Times New Roman" panose="02020603050405020304" pitchFamily="18" charset="0"/>
                <a:cs typeface="Times New Roman" panose="02020603050405020304" pitchFamily="18" charset="0"/>
              </a:rPr>
              <a:t>Алексеев А. Сущность аутотренинга для спортсменов// Журнал «Спортивные игры» — 1986.— № 12. </a:t>
            </a:r>
          </a:p>
          <a:p>
            <a:pPr marL="342900" indent="-342900" algn="just">
              <a:buFont typeface="+mj-lt"/>
              <a:buAutoNum type="arabicPeriod"/>
            </a:pPr>
            <a:r>
              <a:rPr lang="ru-RU" dirty="0" smtClean="0">
                <a:latin typeface="Times New Roman" panose="02020603050405020304" pitchFamily="18" charset="0"/>
                <a:cs typeface="Times New Roman" panose="02020603050405020304" pitchFamily="18" charset="0"/>
              </a:rPr>
              <a:t>Егоров А. В. Психологическая подготовка баскетболистов // Молодой ученый. — 2015. — № 8. — С. 428–430. </a:t>
            </a:r>
          </a:p>
          <a:p>
            <a:pPr marL="342900" indent="-342900" algn="just">
              <a:buFont typeface="+mj-lt"/>
              <a:buAutoNum type="arabicPeriod"/>
            </a:pPr>
            <a:r>
              <a:rPr lang="ru-RU" dirty="0" smtClean="0">
                <a:latin typeface="Times New Roman" panose="02020603050405020304" pitchFamily="18" charset="0"/>
                <a:cs typeface="Times New Roman" panose="02020603050405020304" pitchFamily="18" charset="0"/>
              </a:rPr>
              <a:t>Малкин, В. Р. </a:t>
            </a:r>
            <a:r>
              <a:rPr lang="ru-RU" dirty="0" err="1" smtClean="0">
                <a:latin typeface="Times New Roman" panose="02020603050405020304" pitchFamily="18" charset="0"/>
                <a:cs typeface="Times New Roman" panose="02020603050405020304" pitchFamily="18" charset="0"/>
              </a:rPr>
              <a:t>Психотехнологии</a:t>
            </a:r>
            <a:r>
              <a:rPr lang="ru-RU" dirty="0" smtClean="0">
                <a:latin typeface="Times New Roman" panose="02020603050405020304" pitchFamily="18" charset="0"/>
                <a:cs typeface="Times New Roman" panose="02020603050405020304" pitchFamily="18" charset="0"/>
              </a:rPr>
              <a:t> в спорте: [учеб. пособие] / В. Р. Малкин, Л. Н. </a:t>
            </a:r>
            <a:r>
              <a:rPr lang="ru-RU" dirty="0" err="1" smtClean="0">
                <a:latin typeface="Times New Roman" panose="02020603050405020304" pitchFamily="18" charset="0"/>
                <a:cs typeface="Times New Roman" panose="02020603050405020304" pitchFamily="18" charset="0"/>
              </a:rPr>
              <a:t>Рогалева</a:t>
            </a:r>
            <a:r>
              <a:rPr lang="ru-RU" dirty="0" smtClean="0">
                <a:latin typeface="Times New Roman" panose="02020603050405020304" pitchFamily="18" charset="0"/>
                <a:cs typeface="Times New Roman" panose="02020603050405020304" pitchFamily="18" charset="0"/>
              </a:rPr>
              <a:t>; [науч. ред. В. Н. </a:t>
            </a:r>
            <a:r>
              <a:rPr lang="ru-RU" dirty="0" err="1" smtClean="0">
                <a:latin typeface="Times New Roman" panose="02020603050405020304" pitchFamily="18" charset="0"/>
                <a:cs typeface="Times New Roman" panose="02020603050405020304" pitchFamily="18" charset="0"/>
              </a:rPr>
              <a:t>Люберцев</a:t>
            </a:r>
            <a:r>
              <a:rPr lang="ru-RU" dirty="0" smtClean="0">
                <a:latin typeface="Times New Roman" panose="02020603050405020304" pitchFamily="18" charset="0"/>
                <a:cs typeface="Times New Roman" panose="02020603050405020304" pitchFamily="18" charset="0"/>
              </a:rPr>
              <a:t>]. — Екатеринбург: Изд-во Урал. ун-та, 2013. –С. 96 </a:t>
            </a:r>
          </a:p>
          <a:p>
            <a:pPr marL="342900" indent="-342900" algn="just">
              <a:buFont typeface="+mj-lt"/>
              <a:buAutoNum type="arabicPeriod"/>
            </a:pPr>
            <a:r>
              <a:rPr lang="ru-RU" dirty="0" err="1" smtClean="0">
                <a:latin typeface="Times New Roman" panose="02020603050405020304" pitchFamily="18" charset="0"/>
                <a:cs typeface="Times New Roman" panose="02020603050405020304" pitchFamily="18" charset="0"/>
              </a:rPr>
              <a:t>Сопов</a:t>
            </a:r>
            <a:r>
              <a:rPr lang="ru-RU" dirty="0" smtClean="0">
                <a:latin typeface="Times New Roman" panose="02020603050405020304" pitchFamily="18" charset="0"/>
                <a:cs typeface="Times New Roman" panose="02020603050405020304" pitchFamily="18" charset="0"/>
              </a:rPr>
              <a:t> В. Ф. Структура и методы психической регуляции в спорте высших достижений / В. Ф. </a:t>
            </a:r>
            <a:r>
              <a:rPr lang="ru-RU" dirty="0" err="1" smtClean="0">
                <a:latin typeface="Times New Roman" panose="02020603050405020304" pitchFamily="18" charset="0"/>
                <a:cs typeface="Times New Roman" panose="02020603050405020304" pitchFamily="18" charset="0"/>
              </a:rPr>
              <a:t>Сопов</a:t>
            </a:r>
            <a:r>
              <a:rPr lang="ru-RU" dirty="0" smtClean="0">
                <a:latin typeface="Times New Roman" panose="02020603050405020304" pitchFamily="18" charset="0"/>
                <a:cs typeface="Times New Roman" panose="02020603050405020304" pitchFamily="18" charset="0"/>
              </a:rPr>
              <a:t> Теория и методика психологической подготовки в современном спорте. — М.: Методическое пособие, 2010. — С. 115</a:t>
            </a:r>
          </a:p>
          <a:p>
            <a:pPr algn="just"/>
            <a:endParaRPr lang="ru-RU" dirty="0" smtClean="0">
              <a:latin typeface="Times New Roman" panose="02020603050405020304" pitchFamily="18" charset="0"/>
              <a:cs typeface="Times New Roman" panose="02020603050405020304" pitchFamily="18" charset="0"/>
            </a:endParaRPr>
          </a:p>
          <a:p>
            <a:pPr algn="just"/>
            <a:r>
              <a:rPr lang="ru-RU" b="1" dirty="0" smtClean="0">
                <a:latin typeface="Times New Roman" panose="02020603050405020304" pitchFamily="18" charset="0"/>
                <a:cs typeface="Times New Roman" panose="02020603050405020304" pitchFamily="18" charset="0"/>
              </a:rPr>
              <a:t>Автор: </a:t>
            </a:r>
            <a:r>
              <a:rPr lang="ru-RU" dirty="0" smtClean="0">
                <a:latin typeface="Times New Roman" panose="02020603050405020304" pitchFamily="18" charset="0"/>
                <a:cs typeface="Times New Roman" panose="02020603050405020304" pitchFamily="18" charset="0"/>
              </a:rPr>
              <a:t>Володина, А. А. Психологическая </a:t>
            </a:r>
            <a:r>
              <a:rPr lang="ru-RU" dirty="0" err="1" smtClean="0">
                <a:latin typeface="Times New Roman" panose="02020603050405020304" pitchFamily="18" charset="0"/>
                <a:cs typeface="Times New Roman" panose="02020603050405020304" pitchFamily="18" charset="0"/>
              </a:rPr>
              <a:t>саморегуляция</a:t>
            </a:r>
            <a:r>
              <a:rPr lang="ru-RU" dirty="0" smtClean="0">
                <a:latin typeface="Times New Roman" panose="02020603050405020304" pitchFamily="18" charset="0"/>
                <a:cs typeface="Times New Roman" panose="02020603050405020304" pitchFamily="18" charset="0"/>
              </a:rPr>
              <a:t> в спорте (на примере баскетбола) / А. А. Володина, А. А. Толмачёва, О. В. </a:t>
            </a:r>
            <a:r>
              <a:rPr lang="ru-RU" dirty="0" err="1" smtClean="0">
                <a:latin typeface="Times New Roman" panose="02020603050405020304" pitchFamily="18" charset="0"/>
                <a:cs typeface="Times New Roman" panose="02020603050405020304" pitchFamily="18" charset="0"/>
              </a:rPr>
              <a:t>Габидулин</a:t>
            </a:r>
            <a:r>
              <a:rPr lang="ru-RU" dirty="0" smtClean="0">
                <a:latin typeface="Times New Roman" panose="02020603050405020304" pitchFamily="18" charset="0"/>
                <a:cs typeface="Times New Roman" panose="02020603050405020304" pitchFamily="18" charset="0"/>
              </a:rPr>
              <a:t>, Н. В. Назарова. — Текст : непосредственный // Молодой ученый. — 2017. — № 10 (144). — С. 378-382. — URL: https://moluch.ru/archive/144/40268/.</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540256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017306"/>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В настоящее время разработано много различных способов </a:t>
            </a:r>
            <a:r>
              <a:rPr lang="ru-RU" dirty="0" err="1" smtClean="0">
                <a:latin typeface="Times New Roman" panose="02020603050405020304" pitchFamily="18" charset="0"/>
                <a:cs typeface="Times New Roman" panose="02020603050405020304" pitchFamily="18" charset="0"/>
              </a:rPr>
              <a:t>саморегуляции</a:t>
            </a:r>
            <a:r>
              <a:rPr lang="ru-RU" dirty="0" smtClean="0">
                <a:latin typeface="Times New Roman" panose="02020603050405020304" pitchFamily="18" charset="0"/>
                <a:cs typeface="Times New Roman" panose="02020603050405020304" pitchFamily="18" charset="0"/>
              </a:rPr>
              <a:t>: релаксационная тренировка, аутогенная тренировка, десенсибилизация, реактивная релаксация, медитация и др. </a:t>
            </a:r>
            <a:r>
              <a:rPr lang="ru-RU" dirty="0" err="1" smtClean="0">
                <a:latin typeface="Times New Roman" panose="02020603050405020304" pitchFamily="18" charset="0"/>
                <a:cs typeface="Times New Roman" panose="02020603050405020304" pitchFamily="18" charset="0"/>
              </a:rPr>
              <a:t>Саморегуляция</a:t>
            </a:r>
            <a:r>
              <a:rPr lang="ru-RU" dirty="0" smtClean="0">
                <a:latin typeface="Times New Roman" panose="02020603050405020304" pitchFamily="18" charset="0"/>
                <a:cs typeface="Times New Roman" panose="02020603050405020304" pitchFamily="18" charset="0"/>
              </a:rPr>
              <a:t> в спорте. Устранение нежелательных эмоциональных </a:t>
            </a:r>
            <a:r>
              <a:rPr lang="ru-RU" dirty="0" err="1" smtClean="0">
                <a:latin typeface="Times New Roman" panose="02020603050405020304" pitchFamily="18" charset="0"/>
                <a:cs typeface="Times New Roman" panose="02020603050405020304" pitchFamily="18" charset="0"/>
              </a:rPr>
              <a:t>состоянийЧастные</a:t>
            </a:r>
            <a:r>
              <a:rPr lang="ru-RU" dirty="0" smtClean="0">
                <a:latin typeface="Times New Roman" panose="02020603050405020304" pitchFamily="18" charset="0"/>
                <a:cs typeface="Times New Roman" panose="02020603050405020304" pitchFamily="18" charset="0"/>
              </a:rPr>
              <a:t> способы регуляции эмоционального состояния (например, использование дыхательных упражнений, психическая регуляция, использование «защитных механизмов», изменение направленности сознания) в основном укладываются в три глобальных способа: 1) посредством другой эмоции; 2) когнитивная регуляция; 3) моторная регуляция.</a:t>
            </a:r>
          </a:p>
          <a:p>
            <a:pPr algn="just"/>
            <a:r>
              <a:rPr lang="ru-RU" b="1" dirty="0" smtClean="0">
                <a:latin typeface="Times New Roman" panose="02020603050405020304" pitchFamily="18" charset="0"/>
                <a:cs typeface="Times New Roman" panose="02020603050405020304" pitchFamily="18" charset="0"/>
              </a:rPr>
              <a:t>Первый способ регуляции </a:t>
            </a:r>
            <a:r>
              <a:rPr lang="ru-RU" dirty="0" smtClean="0">
                <a:latin typeface="Times New Roman" panose="02020603050405020304" pitchFamily="18" charset="0"/>
                <a:cs typeface="Times New Roman" panose="02020603050405020304" pitchFamily="18" charset="0"/>
              </a:rPr>
              <a:t>предполагает сознательные усилия, направленные на активацию другой эмоции, противоположной той, которую человек переживает и хочет устранить. Второй способ связан с использованием внимания и мышления для подавления нежелательной эмоции или установления контроля над нею.</a:t>
            </a:r>
          </a:p>
          <a:p>
            <a:pPr algn="just"/>
            <a:r>
              <a:rPr lang="ru-RU" dirty="0" smtClean="0">
                <a:latin typeface="Times New Roman" panose="02020603050405020304" pitchFamily="18" charset="0"/>
                <a:cs typeface="Times New Roman" panose="02020603050405020304" pitchFamily="18" charset="0"/>
              </a:rPr>
              <a:t>Это переключение сознания на события и деятельность, вызывающие у человека интерес, положительные эмоциональные переживания. Третий способ предполагает использование физической активности как канала разрядки возникшего эмоционального напряжения.</a:t>
            </a:r>
          </a:p>
          <a:p>
            <a:pPr algn="just"/>
            <a:r>
              <a:rPr lang="ru-RU" b="1" dirty="0" smtClean="0">
                <a:latin typeface="Times New Roman" panose="02020603050405020304" pitchFamily="18" charset="0"/>
                <a:cs typeface="Times New Roman" panose="02020603050405020304" pitchFamily="18" charset="0"/>
              </a:rPr>
              <a:t>Психическая регуляция связана либо </a:t>
            </a:r>
            <a:r>
              <a:rPr lang="ru-RU" dirty="0" smtClean="0">
                <a:latin typeface="Times New Roman" panose="02020603050405020304" pitchFamily="18" charset="0"/>
                <a:cs typeface="Times New Roman" panose="02020603050405020304" pitchFamily="18" charset="0"/>
              </a:rPr>
              <a:t>с воздействием извне (другого человека, музыки, цвета, природного ландшафта), либо с </a:t>
            </a:r>
            <a:r>
              <a:rPr lang="ru-RU" dirty="0" err="1" smtClean="0">
                <a:latin typeface="Times New Roman" panose="02020603050405020304" pitchFamily="18" charset="0"/>
                <a:cs typeface="Times New Roman" panose="02020603050405020304" pitchFamily="18" charset="0"/>
              </a:rPr>
              <a:t>саморегуляцией</a:t>
            </a:r>
            <a:r>
              <a:rPr lang="ru-RU" dirty="0" smtClean="0">
                <a:latin typeface="Times New Roman" panose="02020603050405020304" pitchFamily="18" charset="0"/>
                <a:cs typeface="Times New Roman" panose="02020603050405020304" pitchFamily="18" charset="0"/>
              </a:rPr>
              <a:t>.</a:t>
            </a:r>
          </a:p>
          <a:p>
            <a:pPr algn="just"/>
            <a:r>
              <a:rPr lang="ru-RU" dirty="0" smtClean="0">
                <a:latin typeface="Times New Roman" panose="02020603050405020304" pitchFamily="18" charset="0"/>
                <a:cs typeface="Times New Roman" panose="02020603050405020304" pitchFamily="18" charset="0"/>
              </a:rPr>
              <a:t>И в том и в другом случае наиболее распространенным является способ, разработанный в 1932 году немецким психиатром И. </a:t>
            </a:r>
            <a:r>
              <a:rPr lang="ru-RU" dirty="0" err="1" smtClean="0">
                <a:latin typeface="Times New Roman" panose="02020603050405020304" pitchFamily="18" charset="0"/>
                <a:cs typeface="Times New Roman" panose="02020603050405020304" pitchFamily="18" charset="0"/>
              </a:rPr>
              <a:t>Шультцем</a:t>
            </a:r>
            <a:r>
              <a:rPr lang="ru-RU" dirty="0" smtClean="0">
                <a:latin typeface="Times New Roman" panose="02020603050405020304" pitchFamily="18" charset="0"/>
                <a:cs typeface="Times New Roman" panose="02020603050405020304" pitchFamily="18" charset="0"/>
              </a:rPr>
              <a:t> (1966) и названный «аутогенной тренировкой». В настоящее время появилось много ее модификаций (Алексеев, 1978; Вяткин, 1981; Горбунов, 1976; </a:t>
            </a:r>
            <a:r>
              <a:rPr lang="ru-RU" dirty="0" err="1" smtClean="0">
                <a:latin typeface="Times New Roman" panose="02020603050405020304" pitchFamily="18" charset="0"/>
                <a:cs typeface="Times New Roman" panose="02020603050405020304" pitchFamily="18" charset="0"/>
              </a:rPr>
              <a:t>Марищук</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Хвойнов</a:t>
            </a:r>
            <a:r>
              <a:rPr lang="ru-RU" dirty="0" smtClean="0">
                <a:latin typeface="Times New Roman" panose="02020603050405020304" pitchFamily="18" charset="0"/>
                <a:cs typeface="Times New Roman" panose="02020603050405020304" pitchFamily="18" charset="0"/>
              </a:rPr>
              <a:t>, 1969; Черникова, Дашкевич, 1968, 1971, и др.).</a:t>
            </a:r>
            <a:endParaRPr lang="ru-RU" b="1" dirty="0" smtClean="0">
              <a:latin typeface="Times New Roman" panose="02020603050405020304" pitchFamily="18" charset="0"/>
              <a:cs typeface="Times New Roman" panose="02020603050405020304" pitchFamily="18" charset="0"/>
            </a:endParaRPr>
          </a:p>
          <a:p>
            <a:pPr algn="just"/>
            <a:r>
              <a:rPr lang="ru-RU" b="1" dirty="0" smtClean="0">
                <a:latin typeface="Times New Roman" panose="02020603050405020304" pitchFamily="18" charset="0"/>
                <a:cs typeface="Times New Roman" panose="02020603050405020304" pitchFamily="18" charset="0"/>
              </a:rPr>
              <a:t>Наряду с аутогенной тренировкой известна и другая система </a:t>
            </a:r>
            <a:r>
              <a:rPr lang="ru-RU" b="1" dirty="0" err="1" smtClean="0">
                <a:latin typeface="Times New Roman" panose="02020603050405020304" pitchFamily="18" charset="0"/>
                <a:cs typeface="Times New Roman" panose="02020603050405020304" pitchFamily="18" charset="0"/>
              </a:rPr>
              <a:t>саморегуляции</a:t>
            </a:r>
            <a:r>
              <a:rPr lang="ru-RU" b="1" dirty="0" smtClean="0">
                <a:latin typeface="Times New Roman" panose="02020603050405020304" pitchFamily="18" charset="0"/>
                <a:cs typeface="Times New Roman" panose="02020603050405020304" pitchFamily="18" charset="0"/>
              </a:rPr>
              <a:t> — «прогрессивная релаксация» (</a:t>
            </a:r>
            <a:r>
              <a:rPr lang="ru-RU" dirty="0" smtClean="0">
                <a:latin typeface="Times New Roman" panose="02020603050405020304" pitchFamily="18" charset="0"/>
                <a:cs typeface="Times New Roman" panose="02020603050405020304" pitchFamily="18" charset="0"/>
              </a:rPr>
              <a:t>мышечное расслабление). При разработке этого способа Э. Джекобсон исходил из того факта, что при многих эмоциях наблюдается напряжение скелетных мышц. Отсюда он в соответствии с теорией Джемса—</a:t>
            </a:r>
            <a:r>
              <a:rPr lang="ru-RU" dirty="0" err="1" smtClean="0">
                <a:latin typeface="Times New Roman" panose="02020603050405020304" pitchFamily="18" charset="0"/>
                <a:cs typeface="Times New Roman" panose="02020603050405020304" pitchFamily="18" charset="0"/>
              </a:rPr>
              <a:t>Ланге</a:t>
            </a:r>
            <a:r>
              <a:rPr lang="ru-RU" dirty="0" smtClean="0">
                <a:latin typeface="Times New Roman" panose="02020603050405020304" pitchFamily="18" charset="0"/>
                <a:cs typeface="Times New Roman" panose="02020603050405020304" pitchFamily="18" charset="0"/>
              </a:rPr>
              <a:t> для снятия эмоциональной напряженности (тревоги, страха) предлагает расслаблять мышцы. Этому способу соответствуют и рекомендации изображать на лице улыбку в случае негативных переживаний и активизировать чувство юмора. Переоценка значимости события, расслабление мышц, после того как человек отсмеялся, и нормализация работы сердца — вот слагаемые положительного воздействия смеха на эмоциональное состояние человека.</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643946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А. В. Алексеевым создана новая методика, названная </a:t>
            </a:r>
            <a:r>
              <a:rPr lang="ru-RU" b="1" dirty="0" smtClean="0">
                <a:latin typeface="Times New Roman" panose="02020603050405020304" pitchFamily="18" charset="0"/>
                <a:cs typeface="Times New Roman" panose="02020603050405020304" pitchFamily="18" charset="0"/>
              </a:rPr>
              <a:t>«психорегулирующей тренировкой», </a:t>
            </a:r>
            <a:r>
              <a:rPr lang="ru-RU" dirty="0" smtClean="0">
                <a:latin typeface="Times New Roman" panose="02020603050405020304" pitchFamily="18" charset="0"/>
                <a:cs typeface="Times New Roman" panose="02020603050405020304" pitchFamily="18" charset="0"/>
              </a:rPr>
              <a:t>которая от аутогенной отличается тем, что в ней не используется внушение «ощущения тяжести» в различных частях тела, а также тем, что в ней есть не только успокаивающая, но и возбуждающая часть. В нее включены некоторые элементы из методик Э. Джекобсона и Л. </a:t>
            </a:r>
            <a:r>
              <a:rPr lang="ru-RU" dirty="0" err="1" smtClean="0">
                <a:latin typeface="Times New Roman" panose="02020603050405020304" pitchFamily="18" charset="0"/>
                <a:cs typeface="Times New Roman" panose="02020603050405020304" pitchFamily="18" charset="0"/>
              </a:rPr>
              <a:t>Персиваля</a:t>
            </a:r>
            <a:r>
              <a:rPr lang="ru-RU" dirty="0" smtClean="0">
                <a:latin typeface="Times New Roman" panose="02020603050405020304" pitchFamily="18" charset="0"/>
                <a:cs typeface="Times New Roman" panose="02020603050405020304" pitchFamily="18" charset="0"/>
              </a:rPr>
              <a:t>. Психологической основой этого метода является бесстрастная концентрация внимания на образах и ощущениях, связанных с расслаблением скелетных мышц.</a:t>
            </a:r>
          </a:p>
          <a:p>
            <a:pPr algn="just"/>
            <a:r>
              <a:rPr lang="ru-RU" b="1" dirty="0" smtClean="0">
                <a:latin typeface="Times New Roman" panose="02020603050405020304" pitchFamily="18" charset="0"/>
                <a:cs typeface="Times New Roman" panose="02020603050405020304" pitchFamily="18" charset="0"/>
              </a:rPr>
              <a:t>Физиологической основой психорегулирующей </a:t>
            </a:r>
            <a:r>
              <a:rPr lang="ru-RU" dirty="0" smtClean="0">
                <a:latin typeface="Times New Roman" panose="02020603050405020304" pitchFamily="18" charset="0"/>
                <a:cs typeface="Times New Roman" panose="02020603050405020304" pitchFamily="18" charset="0"/>
              </a:rPr>
              <a:t>тренировки является факт, что мышечная система за счет </a:t>
            </a:r>
            <a:r>
              <a:rPr lang="ru-RU" dirty="0" err="1" smtClean="0">
                <a:latin typeface="Times New Roman" panose="02020603050405020304" pitchFamily="18" charset="0"/>
                <a:cs typeface="Times New Roman" panose="02020603050405020304" pitchFamily="18" charset="0"/>
              </a:rPr>
              <a:t>проприорецептивной</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импульсации</a:t>
            </a:r>
            <a:r>
              <a:rPr lang="ru-RU" dirty="0" smtClean="0">
                <a:latin typeface="Times New Roman" panose="02020603050405020304" pitchFamily="18" charset="0"/>
                <a:cs typeface="Times New Roman" panose="02020603050405020304" pitchFamily="18" charset="0"/>
              </a:rPr>
              <a:t> является одним из главных стимуляторов головного мозга (из общего потока, по некоторым данным, на долю скелетных мышц приходится 60 %). Поэтому, расслабляя мышцы, можно ослабить это тонизирующее влияние (о чем свидетельствует уменьшение ощущения электрического раздражения и ответной реакции на него, а также коленного рефлекса), а напрягая мышцы, можно эту тонизацию увеличить. Правда, следует отметить, что если произвольно напрягать мышцы умеют уже и маленькие дети, то с произвольным расслаблением мышц (имеется в виду их расслабление по сравнению с состоянием покоя) дело обстоит хуже. Мною, например, выявлено, что эта способность с трудом проявляется детьми в возрасте до 12-13 лет. Часто происходит даже обратное: при попытке расслабить мышцы, происходит их небольшое напряжение.</a:t>
            </a:r>
          </a:p>
          <a:p>
            <a:pPr algn="just"/>
            <a:r>
              <a:rPr lang="ru-RU" b="1" dirty="0" smtClean="0">
                <a:latin typeface="Times New Roman" panose="02020603050405020304" pitchFamily="18" charset="0"/>
                <a:cs typeface="Times New Roman" panose="02020603050405020304" pitchFamily="18" charset="0"/>
              </a:rPr>
              <a:t>Изменение направленности сознания. </a:t>
            </a:r>
            <a:r>
              <a:rPr lang="ru-RU" dirty="0" smtClean="0">
                <a:latin typeface="Times New Roman" panose="02020603050405020304" pitchFamily="18" charset="0"/>
                <a:cs typeface="Times New Roman" panose="02020603050405020304" pitchFamily="18" charset="0"/>
              </a:rPr>
              <a:t>Варианты этого способа </a:t>
            </a:r>
            <a:r>
              <a:rPr lang="ru-RU" dirty="0" err="1" smtClean="0">
                <a:latin typeface="Times New Roman" panose="02020603050405020304" pitchFamily="18" charset="0"/>
                <a:cs typeface="Times New Roman" panose="02020603050405020304" pitchFamily="18" charset="0"/>
              </a:rPr>
              <a:t>саморегуляции</a:t>
            </a:r>
            <a:r>
              <a:rPr lang="ru-RU" dirty="0" smtClean="0">
                <a:latin typeface="Times New Roman" panose="02020603050405020304" pitchFamily="18" charset="0"/>
                <a:cs typeface="Times New Roman" panose="02020603050405020304" pitchFamily="18" charset="0"/>
              </a:rPr>
              <a:t> разнообразны. Отключение (отвлечение) состоит в умении думать о чем угодно, кроме </a:t>
            </a:r>
            <a:r>
              <a:rPr lang="ru-RU" dirty="0" err="1" smtClean="0">
                <a:latin typeface="Times New Roman" panose="02020603050405020304" pitchFamily="18" charset="0"/>
                <a:cs typeface="Times New Roman" panose="02020603050405020304" pitchFamily="18" charset="0"/>
              </a:rPr>
              <a:t>эмоциогенных</a:t>
            </a:r>
            <a:r>
              <a:rPr lang="ru-RU" dirty="0" smtClean="0">
                <a:latin typeface="Times New Roman" panose="02020603050405020304" pitchFamily="18" charset="0"/>
                <a:cs typeface="Times New Roman" panose="02020603050405020304" pitchFamily="18" charset="0"/>
              </a:rPr>
              <a:t> обстоятельств. Отключение требует волевых усилий, с помощью которых человек пытается сосредоточить внимание на представлении посторонних объектов и ситуаций. Отвлечение использовалось и в русских лечебных заговорах как способ устранения отрицательных эмоций.</a:t>
            </a:r>
          </a:p>
          <a:p>
            <a:pPr algn="just"/>
            <a:r>
              <a:rPr lang="ru-RU" dirty="0" smtClean="0">
                <a:latin typeface="Times New Roman" panose="02020603050405020304" pitchFamily="18" charset="0"/>
                <a:cs typeface="Times New Roman" panose="02020603050405020304" pitchFamily="18" charset="0"/>
              </a:rPr>
              <a:t>Переключение связано с направленностью сознания на какое-нибудь интересное дело (чтение увлекательной книги, просмотр фильма и т.п.) или на деловую сторону предстоящей деятельности. Как пишут А. Ц. Пуни и Ф. А. </a:t>
            </a:r>
            <a:r>
              <a:rPr lang="ru-RU" dirty="0" err="1" smtClean="0">
                <a:latin typeface="Times New Roman" panose="02020603050405020304" pitchFamily="18" charset="0"/>
                <a:cs typeface="Times New Roman" panose="02020603050405020304" pitchFamily="18" charset="0"/>
              </a:rPr>
              <a:t>Гребаус</a:t>
            </a:r>
            <a:r>
              <a:rPr lang="ru-RU" dirty="0" smtClean="0">
                <a:latin typeface="Times New Roman" panose="02020603050405020304" pitchFamily="18" charset="0"/>
                <a:cs typeface="Times New Roman" panose="02020603050405020304" pitchFamily="18" charset="0"/>
              </a:rPr>
              <a:t>, переключение внимания с мучительных раздумий на деловую сторону даже предстоящей деятельности, осмысление трудностей через их анализ, уточнение инструкций и заданий, мысленное повторение предстоящих действий, сосредоточение внимания на технических деталях задания, тактических приемах, а не на значимости результата, дает лучший эффект, чем отвлечение от предстоящей деятельности.</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0757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Снижение значимости предстоящей деятельности или полученного результата осуществляется путем придания событию меньшей ценности или вообще переоценки значимости ситуации по типу «не очень-то и хотелось», «главное в жизни не это, не стоит относиться к случившемуся, как к катастрофе», «неудачи уже были, и теперь я отношусь к ним по-другому» и т.д. Вот как Л. Н. Толстой описывает в «Анне Карениной» использование последнего приема Левиным: «Еще в первое время по возвращении из Москвы, когда Левин каждый раз вздрагивал и краснел, вспоминая позор отказа, он говорил себе: "Так же краснел и вздрагивал я, считая все погибшим, когда получил единицу за физику и остался на втором курсе; также считал себя погибшим после того, как испортил порученное мне дело сестры. И что же? Теперь, когда прошли годы, я вспоминаю и удивляюсь, как это могло огорчить меня. также будет и с этим горем. Пройдет время, и я буду к этому равнодушен"».</a:t>
            </a:r>
          </a:p>
          <a:p>
            <a:pPr algn="just"/>
            <a:r>
              <a:rPr lang="ru-RU" dirty="0" smtClean="0">
                <a:latin typeface="Times New Roman" panose="02020603050405020304" pitchFamily="18" charset="0"/>
                <a:cs typeface="Times New Roman" panose="02020603050405020304" pitchFamily="18" charset="0"/>
              </a:rPr>
              <a:t>Приведенный способ является, по сути, одним из вариантов использования </a:t>
            </a:r>
            <a:r>
              <a:rPr lang="ru-RU" dirty="0" err="1" smtClean="0">
                <a:latin typeface="Times New Roman" panose="02020603050405020304" pitchFamily="18" charset="0"/>
                <a:cs typeface="Times New Roman" panose="02020603050405020304" pitchFamily="18" charset="0"/>
              </a:rPr>
              <a:t>контрфактического</a:t>
            </a:r>
            <a:r>
              <a:rPr lang="ru-RU" dirty="0" smtClean="0">
                <a:latin typeface="Times New Roman" panose="02020603050405020304" pitchFamily="18" charset="0"/>
                <a:cs typeface="Times New Roman" panose="02020603050405020304" pitchFamily="18" charset="0"/>
              </a:rPr>
              <a:t> мышления (</a:t>
            </a:r>
            <a:r>
              <a:rPr lang="ru-RU" dirty="0" err="1" smtClean="0">
                <a:latin typeface="Times New Roman" panose="02020603050405020304" pitchFamily="18" charset="0"/>
                <a:cs typeface="Times New Roman" panose="02020603050405020304" pitchFamily="18" charset="0"/>
              </a:rPr>
              <a:t>контрфактов</a:t>
            </a:r>
            <a:r>
              <a:rPr lang="ru-RU" dirty="0" smtClean="0">
                <a:latin typeface="Times New Roman" panose="02020603050405020304" pitchFamily="18" charset="0"/>
                <a:cs typeface="Times New Roman" panose="02020603050405020304" pitchFamily="18" charset="0"/>
              </a:rPr>
              <a:t>). В когнитивной психологии разработана концепция функциональной роли </a:t>
            </a:r>
            <a:r>
              <a:rPr lang="ru-RU" dirty="0" err="1" smtClean="0">
                <a:latin typeface="Times New Roman" panose="02020603050405020304" pitchFamily="18" charset="0"/>
                <a:cs typeface="Times New Roman" panose="02020603050405020304" pitchFamily="18" charset="0"/>
              </a:rPr>
              <a:t>контрфактического</a:t>
            </a:r>
            <a:r>
              <a:rPr lang="ru-RU" dirty="0" smtClean="0">
                <a:latin typeface="Times New Roman" panose="02020603050405020304" pitchFamily="18" charset="0"/>
                <a:cs typeface="Times New Roman" panose="02020603050405020304" pitchFamily="18" charset="0"/>
              </a:rPr>
              <a:t> мышления. </a:t>
            </a:r>
            <a:r>
              <a:rPr lang="ru-RU" dirty="0" err="1" smtClean="0">
                <a:latin typeface="Times New Roman" panose="02020603050405020304" pitchFamily="18" charset="0"/>
                <a:cs typeface="Times New Roman" panose="02020603050405020304" pitchFamily="18" charset="0"/>
              </a:rPr>
              <a:t>Контрфактами</a:t>
            </a:r>
            <a:r>
              <a:rPr lang="ru-RU" dirty="0" smtClean="0">
                <a:latin typeface="Times New Roman" panose="02020603050405020304" pitchFamily="18" charset="0"/>
                <a:cs typeface="Times New Roman" panose="02020603050405020304" pitchFamily="18" charset="0"/>
              </a:rPr>
              <a:t> называются представления об альтернативном реальности исходе события. Это мышление в сослагательном наклонении по типу «если бы..., то...».</a:t>
            </a:r>
          </a:p>
          <a:p>
            <a:pPr algn="just"/>
            <a:r>
              <a:rPr lang="ru-RU" dirty="0" smtClean="0">
                <a:latin typeface="Times New Roman" panose="02020603050405020304" pitchFamily="18" charset="0"/>
                <a:cs typeface="Times New Roman" panose="02020603050405020304" pitchFamily="18" charset="0"/>
              </a:rPr>
              <a:t>Например, после не очень успешной сдачи экзамена студент думает: «Если бы я не сидел столько за компьютером, то вполне мог бы сдать экзамен на четверку» или: «Если бы я вчера не перелистал учебник, то я не получил бы на экзамене даже тройку». В первом случае студент конструирует альтернативный сценарий событий, который мог бы привести к лучшему по сравнению с реальностью развитию событий. Такого рода </a:t>
            </a:r>
            <a:r>
              <a:rPr lang="ru-RU" dirty="0" err="1" smtClean="0">
                <a:latin typeface="Times New Roman" panose="02020603050405020304" pitchFamily="18" charset="0"/>
                <a:cs typeface="Times New Roman" panose="02020603050405020304" pitchFamily="18" charset="0"/>
              </a:rPr>
              <a:t>контрфакты</a:t>
            </a:r>
            <a:r>
              <a:rPr lang="ru-RU" dirty="0" smtClean="0">
                <a:latin typeface="Times New Roman" panose="02020603050405020304" pitchFamily="18" charset="0"/>
                <a:cs typeface="Times New Roman" panose="02020603050405020304" pitchFamily="18" charset="0"/>
              </a:rPr>
              <a:t> называются идущими вверх. Во втором случае, наоборот, выстраивается сценарий, по которому нынешнее положение воспринимается как относительно хорошее, так как могло бы быть и хуже. Это </a:t>
            </a:r>
            <a:r>
              <a:rPr lang="ru-RU" dirty="0" err="1" smtClean="0">
                <a:latin typeface="Times New Roman" panose="02020603050405020304" pitchFamily="18" charset="0"/>
                <a:cs typeface="Times New Roman" panose="02020603050405020304" pitchFamily="18" charset="0"/>
              </a:rPr>
              <a:t>контрфакт</a:t>
            </a:r>
            <a:r>
              <a:rPr lang="ru-RU" dirty="0" smtClean="0">
                <a:latin typeface="Times New Roman" panose="02020603050405020304" pitchFamily="18" charset="0"/>
                <a:cs typeface="Times New Roman" panose="02020603050405020304" pitchFamily="18" charset="0"/>
              </a:rPr>
              <a:t>, идущий вниз. Именно его и нужно использовать, чтобы улучшить свое эмоциональное состояние.</a:t>
            </a:r>
            <a:endParaRPr lang="ru-RU" dirty="0">
              <a:latin typeface="Times New Roman" panose="02020603050405020304" pitchFamily="18" charset="0"/>
              <a:cs typeface="Times New Roman" panose="02020603050405020304" pitchFamily="18" charset="0"/>
            </a:endParaRPr>
          </a:p>
          <a:p>
            <a:pPr algn="just"/>
            <a:r>
              <a:rPr lang="ru-RU" b="1" dirty="0" smtClean="0">
                <a:latin typeface="Times New Roman" panose="02020603050405020304" pitchFamily="18" charset="0"/>
                <a:cs typeface="Times New Roman" panose="02020603050405020304" pitchFamily="18" charset="0"/>
              </a:rPr>
              <a:t>Снять у себя эмоциональное напряжение помогают следующие способы.</a:t>
            </a:r>
          </a:p>
          <a:p>
            <a:pPr marL="285750" indent="-285750" algn="just">
              <a:buFont typeface="Arial" panose="020B0604020202020204" pitchFamily="34" charset="0"/>
              <a:buChar char="•"/>
            </a:pPr>
            <a:r>
              <a:rPr lang="ru-RU" dirty="0" smtClean="0">
                <a:latin typeface="Times New Roman" panose="02020603050405020304" pitchFamily="18" charset="0"/>
                <a:cs typeface="Times New Roman" panose="02020603050405020304" pitchFamily="18" charset="0"/>
              </a:rPr>
              <a:t>Получение дополнительной информации, снимающей неопределенность ситуации.</a:t>
            </a:r>
          </a:p>
          <a:p>
            <a:pPr marL="285750" indent="-285750" algn="just">
              <a:buFont typeface="Arial" panose="020B0604020202020204" pitchFamily="34" charset="0"/>
              <a:buChar char="•"/>
            </a:pPr>
            <a:r>
              <a:rPr lang="ru-RU" dirty="0" smtClean="0">
                <a:latin typeface="Times New Roman" panose="02020603050405020304" pitchFamily="18" charset="0"/>
                <a:cs typeface="Times New Roman" panose="02020603050405020304" pitchFamily="18" charset="0"/>
              </a:rPr>
              <a:t>Разработка запасной отступной стратегии достижения цели на случай неудачи (например, если не поступлю в этот институт, то пойду в другой).</a:t>
            </a:r>
          </a:p>
        </p:txBody>
      </p:sp>
    </p:spTree>
    <p:extLst>
      <p:ext uri="{BB962C8B-B14F-4D97-AF65-F5344CB8AC3E}">
        <p14:creationId xmlns:p14="http://schemas.microsoft.com/office/powerpoint/2010/main" val="10038197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98846"/>
            <a:ext cx="12192000" cy="7294305"/>
          </a:xfrm>
          <a:prstGeom prst="rect">
            <a:avLst/>
          </a:prstGeom>
        </p:spPr>
        <p:txBody>
          <a:bodyPr wrap="square">
            <a:spAutoFit/>
          </a:bodyPr>
          <a:lstStyle/>
          <a:p>
            <a:pPr marL="285750" indent="-285750" algn="just">
              <a:buFont typeface="Arial" panose="020B0604020202020204" pitchFamily="34" charset="0"/>
              <a:buChar char="•"/>
            </a:pPr>
            <a:r>
              <a:rPr lang="ru-RU" b="1" dirty="0" smtClean="0">
                <a:latin typeface="Times New Roman" panose="02020603050405020304" pitchFamily="18" charset="0"/>
                <a:cs typeface="Times New Roman" panose="02020603050405020304" pitchFamily="18" charset="0"/>
              </a:rPr>
              <a:t>Откладывание на время достижения цели </a:t>
            </a:r>
            <a:r>
              <a:rPr lang="ru-RU" dirty="0" smtClean="0">
                <a:latin typeface="Times New Roman" panose="02020603050405020304" pitchFamily="18" charset="0"/>
                <a:cs typeface="Times New Roman" panose="02020603050405020304" pitchFamily="18" charset="0"/>
              </a:rPr>
              <a:t>в случае осознания невозможности сделать это при наличных знаниях, средствах и т.п.</a:t>
            </a:r>
          </a:p>
          <a:p>
            <a:pPr marL="285750" indent="-285750" algn="just">
              <a:buFont typeface="Arial" panose="020B0604020202020204" pitchFamily="34" charset="0"/>
              <a:buChar char="•"/>
            </a:pPr>
            <a:r>
              <a:rPr lang="ru-RU" b="1" dirty="0" smtClean="0">
                <a:latin typeface="Times New Roman" panose="02020603050405020304" pitchFamily="18" charset="0"/>
                <a:cs typeface="Times New Roman" panose="02020603050405020304" pitchFamily="18" charset="0"/>
              </a:rPr>
              <a:t>Физическая разрядка </a:t>
            </a:r>
            <a:r>
              <a:rPr lang="ru-RU" dirty="0" smtClean="0">
                <a:latin typeface="Times New Roman" panose="02020603050405020304" pitchFamily="18" charset="0"/>
                <a:cs typeface="Times New Roman" panose="02020603050405020304" pitchFamily="18" charset="0"/>
              </a:rPr>
              <a:t>(как говорил И. П. Павлов, нужно «страсть вогнать в мышцы»); поскольку при сильном эмоциональном переживании организм дает мобилизационную реакцию для интенсивной мышечной работы, нужно ему дать эту работу.</a:t>
            </a:r>
          </a:p>
          <a:p>
            <a:pPr algn="just"/>
            <a:r>
              <a:rPr lang="ru-RU" dirty="0" smtClean="0">
                <a:latin typeface="Times New Roman" panose="02020603050405020304" pitchFamily="18" charset="0"/>
                <a:cs typeface="Times New Roman" panose="02020603050405020304" pitchFamily="18" charset="0"/>
              </a:rPr>
              <a:t>Для этого можно совершить длительную прогулку, заняться какой-нибудь полезной физической работой и т.д. Иногда такая разрядка происходит у человека как бы сама собой: при крайнем возбуждении он мечется по комнате, перебирает вещи, рвет что-либо и т.д. Тик (непроизвольное сокращение мышц лица), возникающий у многих в момент волнения, тоже является рефлекторной формой моторной разрядки эмоционального напряжения.</a:t>
            </a:r>
          </a:p>
          <a:p>
            <a:pPr marL="285750" indent="-285750" algn="just">
              <a:buFont typeface="Arial" panose="020B0604020202020204" pitchFamily="34" charset="0"/>
              <a:buChar char="•"/>
            </a:pPr>
            <a:r>
              <a:rPr lang="ru-RU" b="1" dirty="0" smtClean="0">
                <a:latin typeface="Times New Roman" panose="02020603050405020304" pitchFamily="18" charset="0"/>
                <a:cs typeface="Times New Roman" panose="02020603050405020304" pitchFamily="18" charset="0"/>
              </a:rPr>
              <a:t>Слушание музыки</a:t>
            </a:r>
          </a:p>
          <a:p>
            <a:pPr algn="just"/>
            <a:r>
              <a:rPr lang="ru-RU" dirty="0" smtClean="0">
                <a:latin typeface="Times New Roman" panose="02020603050405020304" pitchFamily="18" charset="0"/>
                <a:cs typeface="Times New Roman" panose="02020603050405020304" pitchFamily="18" charset="0"/>
              </a:rPr>
              <a:t>Написание письма, запись в дневнике с изложением ситуации и причины, вызвавшей эмоциональное напряжение. Рекомендуют разделить лист бумаги на две колонки. В левую следует записать в порядке убывания значимости все отрицательные последствия события. В правую — то, что можно противопоставить случившемуся, если возможно, то и положительные последствия, в том числе извлеченные уроки. Таким образом можно отличить неудачу от катастрофы, неурядицу от беды. Этот способ больше подходит для людей замкнутых и скрытных. Использование этого аналитического способа возможно и при диалоговом варианте, когда кто-то другой показывает субъекту значимость свершившегося в другом свете (по принципу «нет худа без добра»). Вот как сумели взглянуть на трагическую ситуацию герои «Игроков» Н. В. Гоголя:</a:t>
            </a:r>
          </a:p>
          <a:p>
            <a:pPr algn="just"/>
            <a:r>
              <a:rPr lang="ru-RU" dirty="0" smtClean="0">
                <a:latin typeface="Times New Roman" panose="02020603050405020304" pitchFamily="18" charset="0"/>
                <a:cs typeface="Times New Roman" panose="02020603050405020304" pitchFamily="18" charset="0"/>
              </a:rPr>
              <a:t>«Утешительный (держа Глова за руку с пистолетом): Что ты, что ты, брат, рехнулся? Слышите, слышите, господа, уж пистолет вздумал было сунуть в рот, а? Стыдись!...Ты дурак просто, позволь тебе сказать. Ты счастья своего не видишь. Разве ты не чувствуешь, как ты выиграл тем, что проиграл?</a:t>
            </a:r>
          </a:p>
          <a:p>
            <a:pPr algn="just"/>
            <a:r>
              <a:rPr lang="ru-RU" dirty="0" smtClean="0">
                <a:latin typeface="Times New Roman" panose="02020603050405020304" pitchFamily="18" charset="0"/>
                <a:cs typeface="Times New Roman" panose="02020603050405020304" pitchFamily="18" charset="0"/>
              </a:rPr>
              <a:t>Глов (с досадой): Что ж вы, в самом деле, меня уж за дурака считаете? какой тут выигрыш проиграть двести тысяч! Черт возьми!</a:t>
            </a:r>
          </a:p>
          <a:p>
            <a:pPr algn="just"/>
            <a:r>
              <a:rPr lang="ru-RU" dirty="0" smtClean="0">
                <a:latin typeface="Times New Roman" panose="02020603050405020304" pitchFamily="18" charset="0"/>
                <a:cs typeface="Times New Roman" panose="02020603050405020304" pitchFamily="18" charset="0"/>
              </a:rPr>
              <a:t>Утешительный: Эх ты, простофиля! Да знаешь ли, какую ты этим себе славу сделаешь в полку? Слышь, безделица! Еще не будучи юнкером, ты уже проиграл двести тысяч! Да тебя гусары на руках будут носить.</a:t>
            </a:r>
          </a:p>
          <a:p>
            <a:pPr algn="just"/>
            <a:endParaRPr lang="ru-RU"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8273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017306"/>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Глов (ободрившись): Что ж вы думаете? У меня разве не станет духу наплевать на все это, если уж на то пошло? Черт побери, да здравствует </a:t>
            </a:r>
            <a:r>
              <a:rPr lang="ru-RU" dirty="0" err="1" smtClean="0">
                <a:latin typeface="Times New Roman" panose="02020603050405020304" pitchFamily="18" charset="0"/>
                <a:cs typeface="Times New Roman" panose="02020603050405020304" pitchFamily="18" charset="0"/>
              </a:rPr>
              <a:t>гусарство</a:t>
            </a:r>
            <a:r>
              <a:rPr lang="ru-RU" dirty="0" smtClean="0">
                <a:latin typeface="Times New Roman" panose="02020603050405020304" pitchFamily="18" charset="0"/>
                <a:cs typeface="Times New Roman" panose="02020603050405020304" pitchFamily="18" charset="0"/>
              </a:rPr>
              <a:t>!»</a:t>
            </a:r>
          </a:p>
          <a:p>
            <a:pPr algn="just"/>
            <a:r>
              <a:rPr lang="ru-RU" dirty="0" smtClean="0">
                <a:latin typeface="Times New Roman" panose="02020603050405020304" pitchFamily="18" charset="0"/>
                <a:cs typeface="Times New Roman" panose="02020603050405020304" pitchFamily="18" charset="0"/>
              </a:rPr>
              <a:t>Использование защитных механизмов. Нежелательные эмоции можно преодолеть или снизить их выраженность с помощью стратегий, называемых механизмами защиты. З. Фрейд выделил несколько таких защит:</a:t>
            </a:r>
          </a:p>
          <a:p>
            <a:pPr algn="just"/>
            <a:r>
              <a:rPr lang="ru-RU" dirty="0" smtClean="0">
                <a:latin typeface="Times New Roman" panose="02020603050405020304" pitchFamily="18" charset="0"/>
                <a:cs typeface="Times New Roman" panose="02020603050405020304" pitchFamily="18" charset="0"/>
              </a:rPr>
              <a:t>Уход — это физическое или мысленное бегство от слишком трудной ситуации. У маленьких детей это наиболее распространенный защитный механизм.</a:t>
            </a:r>
          </a:p>
          <a:p>
            <a:pPr algn="just"/>
            <a:r>
              <a:rPr lang="ru-RU" dirty="0" smtClean="0">
                <a:latin typeface="Times New Roman" panose="02020603050405020304" pitchFamily="18" charset="0"/>
                <a:cs typeface="Times New Roman" panose="02020603050405020304" pitchFamily="18" charset="0"/>
              </a:rPr>
              <a:t>Идентификация — процесс присвоения установок и взглядов других людей. Человек перенимает установки могущественных в его глазах людей и, становясь похожим на них, меньше чувствует свою беспомощность, что приводит к снижению тревоги.</a:t>
            </a:r>
          </a:p>
          <a:p>
            <a:pPr algn="just"/>
            <a:r>
              <a:rPr lang="ru-RU" dirty="0" smtClean="0">
                <a:latin typeface="Times New Roman" panose="02020603050405020304" pitchFamily="18" charset="0"/>
                <a:cs typeface="Times New Roman" panose="02020603050405020304" pitchFamily="18" charset="0"/>
              </a:rPr>
              <a:t>Проекция — это приписывание своих собственных асоциальных мыслей и поступков кому-то другому: «Это сделал он, а не я». По существу, это перекладывание ответственности на другого.</a:t>
            </a:r>
          </a:p>
          <a:p>
            <a:pPr algn="just"/>
            <a:r>
              <a:rPr lang="ru-RU" dirty="0" smtClean="0">
                <a:latin typeface="Times New Roman" panose="02020603050405020304" pitchFamily="18" charset="0"/>
                <a:cs typeface="Times New Roman" panose="02020603050405020304" pitchFamily="18" charset="0"/>
              </a:rPr>
              <a:t>Смещение — подмена реального источника гнева или страха кем-то или чем-то. Типичным примером такой защиты является косвенная физическая агрессия (вымещение зла, досады на объекте, не имеющем отношения к ситуации, вызвавшей эти эмоции).</a:t>
            </a:r>
          </a:p>
          <a:p>
            <a:pPr algn="just"/>
            <a:r>
              <a:rPr lang="ru-RU" dirty="0" smtClean="0">
                <a:latin typeface="Times New Roman" panose="02020603050405020304" pitchFamily="18" charset="0"/>
                <a:cs typeface="Times New Roman" panose="02020603050405020304" pitchFamily="18" charset="0"/>
              </a:rPr>
              <a:t>Отрицание — это отказ признать, что какая-то ситуация или какие-то события имеют место. Мать отказывается верить, что ее сына убили на войне, ребенок при смерти любимого им домашнего животного делает вид, будто он все еще живет и спит с ними по ночам. Этот вид защиты более характерен для маленьких детей.</a:t>
            </a:r>
          </a:p>
          <a:p>
            <a:pPr algn="just"/>
            <a:r>
              <a:rPr lang="ru-RU" dirty="0" smtClean="0">
                <a:latin typeface="Times New Roman" panose="02020603050405020304" pitchFamily="18" charset="0"/>
                <a:cs typeface="Times New Roman" panose="02020603050405020304" pitchFamily="18" charset="0"/>
              </a:rPr>
              <a:t>Вытеснение — крайняя форма отрицания, бессознательный акт стирания в памяти пугающего или неприятного события, вызывающего тревогу, отрицательные переживания.</a:t>
            </a:r>
          </a:p>
          <a:p>
            <a:pPr algn="just"/>
            <a:r>
              <a:rPr lang="ru-RU" dirty="0" smtClean="0">
                <a:latin typeface="Times New Roman" panose="02020603050405020304" pitchFamily="18" charset="0"/>
                <a:cs typeface="Times New Roman" panose="02020603050405020304" pitchFamily="18" charset="0"/>
              </a:rPr>
              <a:t>Регрессия — возвращение к более </a:t>
            </a:r>
            <a:r>
              <a:rPr lang="ru-RU" dirty="0" err="1" smtClean="0">
                <a:latin typeface="Times New Roman" panose="02020603050405020304" pitchFamily="18" charset="0"/>
                <a:cs typeface="Times New Roman" panose="02020603050405020304" pitchFamily="18" charset="0"/>
              </a:rPr>
              <a:t>онтогенетически</a:t>
            </a:r>
            <a:r>
              <a:rPr lang="ru-RU" dirty="0" smtClean="0">
                <a:latin typeface="Times New Roman" panose="02020603050405020304" pitchFamily="18" charset="0"/>
                <a:cs typeface="Times New Roman" panose="02020603050405020304" pitchFamily="18" charset="0"/>
              </a:rPr>
              <a:t> ранним, примитивным формам реагирования на </a:t>
            </a:r>
            <a:r>
              <a:rPr lang="ru-RU" dirty="0" err="1" smtClean="0">
                <a:latin typeface="Times New Roman" panose="02020603050405020304" pitchFamily="18" charset="0"/>
                <a:cs typeface="Times New Roman" panose="02020603050405020304" pitchFamily="18" charset="0"/>
              </a:rPr>
              <a:t>эмоциогенную</a:t>
            </a:r>
            <a:r>
              <a:rPr lang="ru-RU" dirty="0" smtClean="0">
                <a:latin typeface="Times New Roman" panose="02020603050405020304" pitchFamily="18" charset="0"/>
                <a:cs typeface="Times New Roman" panose="02020603050405020304" pitchFamily="18" charset="0"/>
              </a:rPr>
              <a:t> ситуацию.</a:t>
            </a:r>
          </a:p>
          <a:p>
            <a:pPr algn="just"/>
            <a:r>
              <a:rPr lang="ru-RU" dirty="0" smtClean="0">
                <a:latin typeface="Times New Roman" panose="02020603050405020304" pitchFamily="18" charset="0"/>
                <a:cs typeface="Times New Roman" panose="02020603050405020304" pitchFamily="18" charset="0"/>
              </a:rPr>
              <a:t>Реактивное образование — поведение, противоположное имеющимся мыслям и желаниям, вызывающим тревогу, с целью их маскировки. Свойственно более зрелым детям, а также взрослым. Например, желая скрыть свою влюбленность, человек будет проявлять к объекту обожания </a:t>
            </a:r>
            <a:r>
              <a:rPr lang="ru-RU" dirty="0" err="1" smtClean="0">
                <a:latin typeface="Times New Roman" panose="02020603050405020304" pitchFamily="18" charset="0"/>
                <a:cs typeface="Times New Roman" panose="02020603050405020304" pitchFamily="18" charset="0"/>
              </a:rPr>
              <a:t>недружелюбность</a:t>
            </a:r>
            <a:r>
              <a:rPr lang="ru-RU" dirty="0" smtClean="0">
                <a:latin typeface="Times New Roman" panose="02020603050405020304" pitchFamily="18" charset="0"/>
                <a:cs typeface="Times New Roman" panose="02020603050405020304" pitchFamily="18" charset="0"/>
              </a:rPr>
              <a:t>, а подростки — и агрессивность.</a:t>
            </a:r>
          </a:p>
          <a:p>
            <a:pPr algn="just"/>
            <a:endParaRPr lang="ru-RU"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437241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Настойчивые попытки воздействовать на очень взволнованного человека для его успокоения при помощи уговоров, убеждения, внушения, как правило, не бывают успешными из-за того, что из всей информации, которая сообщается волнующемуся, он выбирает, воспринимает и учитывает только то, что соответствует его эмоциональному состоянию. Больше того, эмоционально возбужденный человек может обидеться, посчитав, что его не понимают. Лучше дать такому человеку выговориться и даже поплакать. «Слеза всегда смывает что-то и утешение несет», — писал В. Гюго.</a:t>
            </a:r>
          </a:p>
          <a:p>
            <a:pPr algn="just"/>
            <a:r>
              <a:rPr lang="ru-RU" b="1" dirty="0" smtClean="0">
                <a:latin typeface="Times New Roman" panose="02020603050405020304" pitchFamily="18" charset="0"/>
                <a:cs typeface="Times New Roman" panose="02020603050405020304" pitchFamily="18" charset="0"/>
              </a:rPr>
              <a:t>Использование дыхательных упражнений</a:t>
            </a:r>
            <a:r>
              <a:rPr lang="ru-RU" dirty="0" smtClean="0">
                <a:latin typeface="Times New Roman" panose="02020603050405020304" pitchFamily="18" charset="0"/>
                <a:cs typeface="Times New Roman" panose="02020603050405020304" pitchFamily="18" charset="0"/>
              </a:rPr>
              <a:t>, по мнению В. Л. </a:t>
            </a:r>
            <a:r>
              <a:rPr lang="ru-RU" dirty="0" err="1" smtClean="0">
                <a:latin typeface="Times New Roman" panose="02020603050405020304" pitchFamily="18" charset="0"/>
                <a:cs typeface="Times New Roman" panose="02020603050405020304" pitchFamily="18" charset="0"/>
              </a:rPr>
              <a:t>Марищука</a:t>
            </a:r>
            <a:r>
              <a:rPr lang="ru-RU" dirty="0" smtClean="0">
                <a:latin typeface="Times New Roman" panose="02020603050405020304" pitchFamily="18" charset="0"/>
                <a:cs typeface="Times New Roman" panose="02020603050405020304" pitchFamily="18" charset="0"/>
              </a:rPr>
              <a:t> (1967), Р. </a:t>
            </a:r>
            <a:r>
              <a:rPr lang="ru-RU" dirty="0" err="1" smtClean="0">
                <a:latin typeface="Times New Roman" panose="02020603050405020304" pitchFamily="18" charset="0"/>
                <a:cs typeface="Times New Roman" panose="02020603050405020304" pitchFamily="18" charset="0"/>
              </a:rPr>
              <a:t>Деметера</a:t>
            </a:r>
            <a:r>
              <a:rPr lang="ru-RU" dirty="0" smtClean="0">
                <a:latin typeface="Times New Roman" panose="02020603050405020304" pitchFamily="18" charset="0"/>
                <a:cs typeface="Times New Roman" panose="02020603050405020304" pitchFamily="18" charset="0"/>
              </a:rPr>
              <a:t> (1969), О. А. </a:t>
            </a:r>
            <a:r>
              <a:rPr lang="ru-RU" dirty="0" err="1" smtClean="0">
                <a:latin typeface="Times New Roman" panose="02020603050405020304" pitchFamily="18" charset="0"/>
                <a:cs typeface="Times New Roman" panose="02020603050405020304" pitchFamily="18" charset="0"/>
              </a:rPr>
              <a:t>Черниковой</a:t>
            </a:r>
            <a:r>
              <a:rPr lang="ru-RU" dirty="0" smtClean="0">
                <a:latin typeface="Times New Roman" panose="02020603050405020304" pitchFamily="18" charset="0"/>
                <a:cs typeface="Times New Roman" panose="02020603050405020304" pitchFamily="18" charset="0"/>
              </a:rPr>
              <a:t> (1980) и других психологов и физиологов является наиболее доступным способом регуляции эмоционального возбуждения. Применяются различные способы. Р. </a:t>
            </a:r>
            <a:r>
              <a:rPr lang="ru-RU" dirty="0" err="1" smtClean="0">
                <a:latin typeface="Times New Roman" panose="02020603050405020304" pitchFamily="18" charset="0"/>
                <a:cs typeface="Times New Roman" panose="02020603050405020304" pitchFamily="18" charset="0"/>
              </a:rPr>
              <a:t>Деметер</a:t>
            </a:r>
            <a:r>
              <a:rPr lang="ru-RU" dirty="0" smtClean="0">
                <a:latin typeface="Times New Roman" panose="02020603050405020304" pitchFamily="18" charset="0"/>
                <a:cs typeface="Times New Roman" panose="02020603050405020304" pitchFamily="18" charset="0"/>
              </a:rPr>
              <a:t> использовал дыхание с применением паузы:</a:t>
            </a:r>
          </a:p>
          <a:p>
            <a:pPr algn="just"/>
            <a:r>
              <a:rPr lang="ru-RU" dirty="0" smtClean="0">
                <a:latin typeface="Times New Roman" panose="02020603050405020304" pitchFamily="18" charset="0"/>
                <a:cs typeface="Times New Roman" panose="02020603050405020304" pitchFamily="18" charset="0"/>
              </a:rPr>
              <a:t>1) без паузы: обычное дыхание — вдох, выдох;</a:t>
            </a:r>
          </a:p>
          <a:p>
            <a:pPr algn="just"/>
            <a:r>
              <a:rPr lang="ru-RU" dirty="0" smtClean="0">
                <a:latin typeface="Times New Roman" panose="02020603050405020304" pitchFamily="18" charset="0"/>
                <a:cs typeface="Times New Roman" panose="02020603050405020304" pitchFamily="18" charset="0"/>
              </a:rPr>
              <a:t>2) пауза после вдоха: вдох, пауза (две секунды), выдох;</a:t>
            </a:r>
          </a:p>
          <a:p>
            <a:pPr algn="just"/>
            <a:r>
              <a:rPr lang="ru-RU" dirty="0" smtClean="0">
                <a:latin typeface="Times New Roman" panose="02020603050405020304" pitchFamily="18" charset="0"/>
                <a:cs typeface="Times New Roman" panose="02020603050405020304" pitchFamily="18" charset="0"/>
              </a:rPr>
              <a:t>3) пауза после выдоха: вдох, выдох, пауза;</a:t>
            </a:r>
          </a:p>
          <a:p>
            <a:pPr algn="just"/>
            <a:r>
              <a:rPr lang="ru-RU" dirty="0" smtClean="0">
                <a:latin typeface="Times New Roman" panose="02020603050405020304" pitchFamily="18" charset="0"/>
                <a:cs typeface="Times New Roman" panose="02020603050405020304" pitchFamily="18" charset="0"/>
              </a:rPr>
              <a:t>4) пауза после вдоха и выдоха: вдох, пауза, выдох, пауза;</a:t>
            </a:r>
          </a:p>
          <a:p>
            <a:pPr algn="just"/>
            <a:r>
              <a:rPr lang="ru-RU" dirty="0" smtClean="0">
                <a:latin typeface="Times New Roman" panose="02020603050405020304" pitchFamily="18" charset="0"/>
                <a:cs typeface="Times New Roman" panose="02020603050405020304" pitchFamily="18" charset="0"/>
              </a:rPr>
              <a:t>5) полвдоха, пауза, полвдоха и выдох;</a:t>
            </a:r>
          </a:p>
          <a:p>
            <a:pPr algn="just"/>
            <a:r>
              <a:rPr lang="ru-RU" dirty="0" smtClean="0">
                <a:latin typeface="Times New Roman" panose="02020603050405020304" pitchFamily="18" charset="0"/>
                <a:cs typeface="Times New Roman" panose="02020603050405020304" pitchFamily="18" charset="0"/>
              </a:rPr>
              <a:t>6) вдох, полвыдоха, пауза, полвыдоха;</a:t>
            </a:r>
          </a:p>
          <a:p>
            <a:pPr algn="just"/>
            <a:r>
              <a:rPr lang="ru-RU" dirty="0" smtClean="0">
                <a:latin typeface="Times New Roman" panose="02020603050405020304" pitchFamily="18" charset="0"/>
                <a:cs typeface="Times New Roman" panose="02020603050405020304" pitchFamily="18" charset="0"/>
              </a:rPr>
              <a:t>7) полвдоха, пауза, полвдоха, полвыдоха, пауза, полвыдоха.</a:t>
            </a:r>
          </a:p>
          <a:p>
            <a:pPr algn="just"/>
            <a:r>
              <a:rPr lang="ru-RU" dirty="0" smtClean="0">
                <a:latin typeface="Times New Roman" panose="02020603050405020304" pitchFamily="18" charset="0"/>
                <a:cs typeface="Times New Roman" panose="02020603050405020304" pitchFamily="18" charset="0"/>
              </a:rPr>
              <a:t>Кроме того, автор рекомендует чередовать (по четыре раза) дыхание через нос и рот по следующей схеме:</a:t>
            </a:r>
          </a:p>
          <a:p>
            <a:pPr algn="just"/>
            <a:r>
              <a:rPr lang="ru-RU" dirty="0" smtClean="0">
                <a:latin typeface="Times New Roman" panose="02020603050405020304" pitchFamily="18" charset="0"/>
                <a:cs typeface="Times New Roman" panose="02020603050405020304" pitchFamily="18" charset="0"/>
              </a:rPr>
              <a:t>— вдох носом — выдох носом;</a:t>
            </a:r>
          </a:p>
          <a:p>
            <a:pPr algn="just"/>
            <a:r>
              <a:rPr lang="ru-RU" dirty="0" smtClean="0">
                <a:latin typeface="Times New Roman" panose="02020603050405020304" pitchFamily="18" charset="0"/>
                <a:cs typeface="Times New Roman" panose="02020603050405020304" pitchFamily="18" charset="0"/>
              </a:rPr>
              <a:t>— вдох носом — выдох ртом;</a:t>
            </a:r>
          </a:p>
          <a:p>
            <a:pPr algn="just"/>
            <a:r>
              <a:rPr lang="ru-RU" dirty="0" smtClean="0">
                <a:latin typeface="Times New Roman" panose="02020603050405020304" pitchFamily="18" charset="0"/>
                <a:cs typeface="Times New Roman" panose="02020603050405020304" pitchFamily="18" charset="0"/>
              </a:rPr>
              <a:t>— вдох ртом — выдох ртом;</a:t>
            </a:r>
          </a:p>
          <a:p>
            <a:pPr algn="just"/>
            <a:r>
              <a:rPr lang="ru-RU" dirty="0" smtClean="0">
                <a:latin typeface="Times New Roman" panose="02020603050405020304" pitchFamily="18" charset="0"/>
                <a:cs typeface="Times New Roman" panose="02020603050405020304" pitchFamily="18" charset="0"/>
              </a:rPr>
              <a:t>— вдох ртом — выдох носом.</a:t>
            </a:r>
          </a:p>
          <a:p>
            <a:pPr algn="just"/>
            <a:r>
              <a:rPr lang="ru-RU" dirty="0" smtClean="0">
                <a:latin typeface="Times New Roman" panose="02020603050405020304" pitchFamily="18" charset="0"/>
                <a:cs typeface="Times New Roman" panose="02020603050405020304" pitchFamily="18" charset="0"/>
              </a:rPr>
              <a:t>Эти способы Р. </a:t>
            </a:r>
            <a:r>
              <a:rPr lang="ru-RU" dirty="0" err="1" smtClean="0">
                <a:latin typeface="Times New Roman" panose="02020603050405020304" pitchFamily="18" charset="0"/>
                <a:cs typeface="Times New Roman" panose="02020603050405020304" pitchFamily="18" charset="0"/>
              </a:rPr>
              <a:t>Деметер</a:t>
            </a:r>
            <a:r>
              <a:rPr lang="ru-RU" dirty="0" smtClean="0">
                <a:latin typeface="Times New Roman" panose="02020603050405020304" pitchFamily="18" charset="0"/>
                <a:cs typeface="Times New Roman" panose="02020603050405020304" pitchFamily="18" charset="0"/>
              </a:rPr>
              <a:t> рекомендует использовать для успокоения перед сном и для уменьшения предстартового возбуждения.</a:t>
            </a:r>
          </a:p>
          <a:p>
            <a:pPr algn="just"/>
            <a:r>
              <a:rPr lang="ru-RU" dirty="0" smtClean="0">
                <a:latin typeface="Times New Roman" panose="02020603050405020304" pitchFamily="18" charset="0"/>
                <a:cs typeface="Times New Roman" panose="02020603050405020304" pitchFamily="18" charset="0"/>
              </a:rPr>
              <a:t>Г. Д. Горбунов рекомендует использовать три типа упражнений: полное брюшное дыхание и два вида ритмического дыхания. При выполнении первого упражнения вдох выполняется через нос. </a:t>
            </a:r>
          </a:p>
        </p:txBody>
      </p:sp>
    </p:spTree>
    <p:extLst>
      <p:ext uri="{BB962C8B-B14F-4D97-AF65-F5344CB8AC3E}">
        <p14:creationId xmlns:p14="http://schemas.microsoft.com/office/powerpoint/2010/main" val="38396857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294305"/>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Вначале при слегка опущенных и расслабленных плечах наполняются воздухом нижние отделы легких, живот при этом все более и более выпячивается. Затем вдохом последовательно поднимаются грудная клетка, плечи и ключицы. Полный выдох выполняется в той же последовательности: постепенно втягивается живот, опускается грудная клетка, плечи и ключицы.</a:t>
            </a:r>
          </a:p>
          <a:p>
            <a:pPr algn="just"/>
            <a:r>
              <a:rPr lang="ru-RU" dirty="0" smtClean="0">
                <a:latin typeface="Times New Roman" panose="02020603050405020304" pitchFamily="18" charset="0"/>
                <a:cs typeface="Times New Roman" panose="02020603050405020304" pitchFamily="18" charset="0"/>
              </a:rPr>
              <a:t>Второе упражнение состоит в полном дыхании, осуществляемом в определенном ритме (лучше всего в темпе ходьбы): полный вдох на четыре, шесть или восемь шагов. Затем следует задержка дыхания, равная половине шагов, сделанных при вдохе. Полный выдох делается опять за то же число шагов (четыре, шесть, восемь). После выдоха снова производится задержка дыхания той же длительности (два, три, четыре шага) или, в случае возникновения неприятных ощущений, несколько короче. Количество повторений определяется по самочувствию.</a:t>
            </a:r>
          </a:p>
          <a:p>
            <a:pPr algn="just"/>
            <a:r>
              <a:rPr lang="ru-RU" dirty="0" smtClean="0">
                <a:latin typeface="Times New Roman" panose="02020603050405020304" pitchFamily="18" charset="0"/>
                <a:cs typeface="Times New Roman" panose="02020603050405020304" pitchFamily="18" charset="0"/>
              </a:rPr>
              <a:t>Третье упражнение отличается от второго только условиями выдоха: он делается толчками через плотно сжатые губы. Вначале эффект может быть небольшим. По мере повторения упражнений положительный эффект возрастает, однако ими не следует злоупотреблять.</a:t>
            </a:r>
          </a:p>
          <a:p>
            <a:pPr algn="just"/>
            <a:r>
              <a:rPr lang="ru-RU" dirty="0" smtClean="0">
                <a:latin typeface="Times New Roman" panose="02020603050405020304" pitchFamily="18" charset="0"/>
                <a:cs typeface="Times New Roman" panose="02020603050405020304" pitchFamily="18" charset="0"/>
              </a:rPr>
              <a:t>Канадский ученый Л. </a:t>
            </a:r>
            <a:r>
              <a:rPr lang="ru-RU" dirty="0" err="1" smtClean="0">
                <a:latin typeface="Times New Roman" panose="02020603050405020304" pitchFamily="18" charset="0"/>
                <a:cs typeface="Times New Roman" panose="02020603050405020304" pitchFamily="18" charset="0"/>
              </a:rPr>
              <a:t>Персиваль</a:t>
            </a:r>
            <a:r>
              <a:rPr lang="ru-RU" dirty="0" smtClean="0">
                <a:latin typeface="Times New Roman" panose="02020603050405020304" pitchFamily="18" charset="0"/>
                <a:cs typeface="Times New Roman" panose="02020603050405020304" pitchFamily="18" charset="0"/>
              </a:rPr>
              <a:t> предложил использовать дыхательные упражнения в сочетании с напряжением и расслаблением мышц. Делая задержку дыхания на фоне напряжения мышц, а затем спокойный выдох, сопровождаемый расслаблением мышц, можно снять чрезмерное волнение.</a:t>
            </a:r>
          </a:p>
          <a:p>
            <a:pPr algn="just"/>
            <a:r>
              <a:rPr lang="ru-RU" b="1" dirty="0" smtClean="0">
                <a:latin typeface="Times New Roman" panose="02020603050405020304" pitchFamily="18" charset="0"/>
                <a:cs typeface="Times New Roman" panose="02020603050405020304" pitchFamily="18" charset="0"/>
              </a:rPr>
              <a:t>Индивидуальные особенности управления эмоциональным состоянием</a:t>
            </a:r>
          </a:p>
          <a:p>
            <a:pPr algn="just"/>
            <a:r>
              <a:rPr lang="ru-RU" dirty="0" smtClean="0">
                <a:latin typeface="Times New Roman" panose="02020603050405020304" pitchFamily="18" charset="0"/>
                <a:cs typeface="Times New Roman" panose="02020603050405020304" pitchFamily="18" charset="0"/>
              </a:rPr>
              <a:t>Ф. П. </a:t>
            </a:r>
            <a:r>
              <a:rPr lang="ru-RU" dirty="0" err="1" smtClean="0">
                <a:latin typeface="Times New Roman" panose="02020603050405020304" pitchFamily="18" charset="0"/>
                <a:cs typeface="Times New Roman" panose="02020603050405020304" pitchFamily="18" charset="0"/>
              </a:rPr>
              <a:t>Космолинский</a:t>
            </a:r>
            <a:r>
              <a:rPr lang="ru-RU" dirty="0" smtClean="0">
                <a:latin typeface="Times New Roman" panose="02020603050405020304" pitchFamily="18" charset="0"/>
                <a:cs typeface="Times New Roman" panose="02020603050405020304" pitchFamily="18" charset="0"/>
              </a:rPr>
              <a:t> (1976) и А. К. Попов (1963) в зависимости от выраженности самоконтроля предстартового состояния выявили два типа людей. Первый тип с высоким уровнем самоконтроля не обнаруживал выход вегетативных показателей (кожно-гальваническая реакция, частота сердечных сокращений, дыхания) за пределы верхних границ физиологической нормы. У них качество выполнения заданий не снижалось. Второй тип с низким уровнем самоконтроля отличался нервно-эмоциональным напряжением, что внешне выражалось в психическом возбуждении или, наоборот, в депрессии, выражающейся в стремлении «свернуть» подготовку к деятельности. Это сопровождалось вегетативными сдвигами: тахикардией, </a:t>
            </a:r>
            <a:r>
              <a:rPr lang="ru-RU" dirty="0" err="1" smtClean="0">
                <a:latin typeface="Times New Roman" panose="02020603050405020304" pitchFamily="18" charset="0"/>
                <a:cs typeface="Times New Roman" panose="02020603050405020304" pitchFamily="18" charset="0"/>
              </a:rPr>
              <a:t>гипергидрозом</a:t>
            </a:r>
            <a:r>
              <a:rPr lang="ru-RU" dirty="0" smtClean="0">
                <a:latin typeface="Times New Roman" panose="02020603050405020304" pitchFamily="18" charset="0"/>
                <a:cs typeface="Times New Roman" panose="02020603050405020304" pitchFamily="18" charset="0"/>
              </a:rPr>
              <a:t>, спонтанными колебаниями кожно-гальванической реакции, нарушением сна.</a:t>
            </a:r>
          </a:p>
          <a:p>
            <a:pPr algn="just"/>
            <a:r>
              <a:rPr lang="ru-RU" b="1" dirty="0" smtClean="0">
                <a:latin typeface="Times New Roman" panose="02020603050405020304" pitchFamily="18" charset="0"/>
                <a:cs typeface="Times New Roman" panose="02020603050405020304" pitchFamily="18" charset="0"/>
              </a:rPr>
              <a:t>Автор</a:t>
            </a:r>
            <a:r>
              <a:rPr lang="ru-RU" dirty="0" smtClean="0">
                <a:latin typeface="Times New Roman" panose="02020603050405020304" pitchFamily="18" charset="0"/>
                <a:cs typeface="Times New Roman" panose="02020603050405020304" pitchFamily="18" charset="0"/>
              </a:rPr>
              <a:t>: Евгений Павлович Ильин, доктор психологических наук, профессор, Российский государственный педагогический университет им </a:t>
            </a:r>
            <a:r>
              <a:rPr lang="ru-RU" dirty="0" err="1" smtClean="0">
                <a:latin typeface="Times New Roman" panose="02020603050405020304" pitchFamily="18" charset="0"/>
                <a:cs typeface="Times New Roman" panose="02020603050405020304" pitchFamily="18" charset="0"/>
              </a:rPr>
              <a:t>А.И.Герцена</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533095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ctr"/>
            <a:r>
              <a:rPr lang="ru-RU" b="1" dirty="0" smtClean="0">
                <a:latin typeface="Times New Roman" panose="02020603050405020304" pitchFamily="18" charset="0"/>
                <a:cs typeface="Times New Roman" panose="02020603050405020304" pitchFamily="18" charset="0"/>
              </a:rPr>
              <a:t>ПСИХОЛОГИЧЕСКАЯ САМОРЕГУЛЯЦИЯ В СПОРТЕ (НА ПРИМЕРЕ БАСКЕТБОЛА)</a:t>
            </a:r>
          </a:p>
          <a:p>
            <a:pPr algn="just"/>
            <a:r>
              <a:rPr lang="ru-RU" dirty="0" smtClean="0">
                <a:latin typeface="Times New Roman" panose="02020603050405020304" pitchFamily="18" charset="0"/>
                <a:cs typeface="Times New Roman" panose="02020603050405020304" pitchFamily="18" charset="0"/>
              </a:rPr>
              <a:t>В здоровом теле — здоровый дух. Верно и обратно — здоровый дух необходим для здоровья тела. Ведь все, что происходит в одной части организма, имеет отражение в других его частях, поэтому здоровая психика может породить здоровое тело, если вы верите в это и хотите этого. То, что эмоциональное состояние влияет на общее самочувствие человека и от него зависит возникновение болезней, известно с далеких времен. Пагубно отражаются на состоянии здоровья постоянная тревога, страх, беспокойство, чрезмерные умственные нагрузки. Стрессовая ситуация требует от организма ответной реакции. Однако наш современный образ жизни с дефицитом движения не дает стимула для активного ответного действия. Сочетание такого образа жизни с реакциями на стресс может привести к значительным отклонениям в состоянии здоровья. В течение долгого времени существовало мнение, что реакция тревоги является непредсказуемой и по-другому человек не может реагировать на стресс. Однако, гораздо полезнее, используя резервные возможности организма, овладеть методами сознательной </a:t>
            </a:r>
            <a:r>
              <a:rPr lang="ru-RU" dirty="0" err="1" smtClean="0">
                <a:latin typeface="Times New Roman" panose="02020603050405020304" pitchFamily="18" charset="0"/>
                <a:cs typeface="Times New Roman" panose="02020603050405020304" pitchFamily="18" charset="0"/>
              </a:rPr>
              <a:t>саморегуляции</a:t>
            </a:r>
            <a:r>
              <a:rPr lang="ru-RU" dirty="0" smtClean="0">
                <a:latin typeface="Times New Roman" panose="02020603050405020304" pitchFamily="18" charset="0"/>
                <a:cs typeface="Times New Roman" panose="02020603050405020304" pitchFamily="18" charset="0"/>
              </a:rPr>
              <a:t>. Необходимо научиться управлять стрессом вопреки естественной автоматической реакции и отвечать на него </a:t>
            </a:r>
            <a:r>
              <a:rPr lang="ru-RU" dirty="0" err="1" smtClean="0">
                <a:latin typeface="Times New Roman" panose="02020603050405020304" pitchFamily="18" charset="0"/>
                <a:cs typeface="Times New Roman" panose="02020603050405020304" pitchFamily="18" charset="0"/>
              </a:rPr>
              <a:t>ауторегуляторно</a:t>
            </a:r>
            <a:r>
              <a:rPr lang="ru-RU" dirty="0" smtClean="0">
                <a:latin typeface="Times New Roman" panose="02020603050405020304" pitchFamily="18" charset="0"/>
                <a:cs typeface="Times New Roman" panose="02020603050405020304" pitchFamily="18" charset="0"/>
              </a:rPr>
              <a:t>. Стресс и депрессию вполне можно избежать, если сформировать у себя умение выходить из стрессовых ситуаций с минимальными потерями. Этот способ и называется психологическая </a:t>
            </a:r>
            <a:r>
              <a:rPr lang="ru-RU" dirty="0" err="1" smtClean="0">
                <a:latin typeface="Times New Roman" panose="02020603050405020304" pitchFamily="18" charset="0"/>
                <a:cs typeface="Times New Roman" panose="02020603050405020304" pitchFamily="18" charset="0"/>
              </a:rPr>
              <a:t>саморегуляцией</a:t>
            </a:r>
            <a:r>
              <a:rPr lang="ru-RU" dirty="0" smtClean="0">
                <a:latin typeface="Times New Roman" panose="02020603050405020304" pitchFamily="18" charset="0"/>
                <a:cs typeface="Times New Roman" panose="02020603050405020304" pitchFamily="18" charset="0"/>
              </a:rPr>
              <a:t>. Психологическая </a:t>
            </a:r>
            <a:r>
              <a:rPr lang="ru-RU" dirty="0" err="1" smtClean="0">
                <a:latin typeface="Times New Roman" panose="02020603050405020304" pitchFamily="18" charset="0"/>
                <a:cs typeface="Times New Roman" panose="02020603050405020304" pitchFamily="18" charset="0"/>
              </a:rPr>
              <a:t>саморегуляция</a:t>
            </a:r>
            <a:r>
              <a:rPr lang="ru-RU" dirty="0" smtClean="0">
                <a:latin typeface="Times New Roman" panose="02020603050405020304" pitchFamily="18" charset="0"/>
                <a:cs typeface="Times New Roman" panose="02020603050405020304" pitchFamily="18" charset="0"/>
              </a:rPr>
              <a:t> — это управление своим психоэмоциональным состоянием, достигаемое путем воздействия человека на самого себя с помощью слов, мысленных образов, управления мышечным тонусом и дыханием.</a:t>
            </a:r>
          </a:p>
          <a:p>
            <a:pPr algn="just"/>
            <a:r>
              <a:rPr lang="ru-RU" dirty="0" smtClean="0">
                <a:latin typeface="Times New Roman" panose="02020603050405020304" pitchFamily="18" charset="0"/>
                <a:cs typeface="Times New Roman" panose="02020603050405020304" pitchFamily="18" charset="0"/>
              </a:rPr>
              <a:t>Главной особенностью методов </a:t>
            </a:r>
            <a:r>
              <a:rPr lang="ru-RU" dirty="0" err="1" smtClean="0">
                <a:latin typeface="Times New Roman" panose="02020603050405020304" pitchFamily="18" charset="0"/>
                <a:cs typeface="Times New Roman" panose="02020603050405020304" pitchFamily="18" charset="0"/>
              </a:rPr>
              <a:t>саморегуляции</a:t>
            </a:r>
            <a:r>
              <a:rPr lang="ru-RU" dirty="0" smtClean="0">
                <a:latin typeface="Times New Roman" panose="02020603050405020304" pitchFamily="18" charset="0"/>
                <a:cs typeface="Times New Roman" panose="02020603050405020304" pitchFamily="18" charset="0"/>
              </a:rPr>
              <a:t> является их направленность на формирование внутренних средств, позволяющих человеку осуществить специальную деятельность по изменению своего внутреннего состояния. Сегодня уровень физической и технической подготовки у многих спортсменов практически одинаковый, но стабильно начинают побеждать те, чей уровень психологической подготовки выше, кто лучше научился управлять своим функциональным состоянием. Спортсменам и тренерам важно понять, что способности управлять психическими процессами и целенаправленной тренировке этой способности нужно уделять не меньшее внимание, чем другим видам подготовки, т. к. спортсмены на тренировках могут показывать выдающиеся результаты, а на соревнованиях не выдерживать повышенную психологическую нагрузку. </a:t>
            </a:r>
          </a:p>
        </p:txBody>
      </p:sp>
    </p:spTree>
    <p:extLst>
      <p:ext uri="{BB962C8B-B14F-4D97-AF65-F5344CB8AC3E}">
        <p14:creationId xmlns:p14="http://schemas.microsoft.com/office/powerpoint/2010/main" val="310986052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Дерево">
  <a:themeElements>
    <a:clrScheme name="Дерево">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Дерево">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Дерево">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TM03090434[[fn=Дерево]]</Template>
  <TotalTime>38</TotalTime>
  <Words>5714</Words>
  <Application>Microsoft Office PowerPoint</Application>
  <PresentationFormat>Широкоэкранный</PresentationFormat>
  <Paragraphs>96</Paragraphs>
  <Slides>16</Slides>
  <Notes>1</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16</vt:i4>
      </vt:variant>
    </vt:vector>
  </HeadingPairs>
  <TitlesOfParts>
    <vt:vector size="24" baseType="lpstr">
      <vt:lpstr>Arial</vt:lpstr>
      <vt:lpstr>Calibri</vt:lpstr>
      <vt:lpstr>Cambria</vt:lpstr>
      <vt:lpstr>Rockwell</vt:lpstr>
      <vt:lpstr>Rockwell Condensed</vt:lpstr>
      <vt:lpstr>Times New Roman</vt:lpstr>
      <vt:lpstr>Wingdings</vt:lpstr>
      <vt:lpstr>Дерево</vt:lpstr>
      <vt:lpstr>Саморегуляция в спорте. Устранение нежелательных эмоциональных состояний.  ПСИХОЛОГИЧЕСКАЯ САМОРЕГУЛЯЦИЯ В СПОРТЕ (НА ПРИМЕРЕ БАСКЕТБОЛА).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Саморегуляция в спорте. Устранение нежелательных эмоциональных состояний</dc:title>
  <dc:creator>usewr</dc:creator>
  <cp:lastModifiedBy>usewr</cp:lastModifiedBy>
  <cp:revision>5</cp:revision>
  <dcterms:created xsi:type="dcterms:W3CDTF">2020-12-07T05:33:22Z</dcterms:created>
  <dcterms:modified xsi:type="dcterms:W3CDTF">2020-12-07T06:12:20Z</dcterms:modified>
</cp:coreProperties>
</file>